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7" r:id="rId6"/>
    <p:sldId id="271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4" r:id="rId27"/>
    <p:sldId id="283" r:id="rId28"/>
    <p:sldId id="272" r:id="rId29"/>
    <p:sldId id="269" r:id="rId30"/>
    <p:sldId id="273" r:id="rId31"/>
    <p:sldId id="288" r:id="rId32"/>
    <p:sldId id="285" r:id="rId33"/>
    <p:sldId id="289" r:id="rId34"/>
    <p:sldId id="286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30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86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DC52A-C132-455B-9194-4100D07C561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238B5C5-3C53-411D-8B8D-D04B56BC865D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Cyberprzemoc</a:t>
          </a:r>
        </a:p>
      </dgm:t>
    </dgm:pt>
    <dgm:pt modelId="{53250E05-3514-44AA-93F8-8FAF84B5B1AE}" type="parTrans" cxnId="{3AFC9451-4E85-45C9-B276-0855249C9B91}">
      <dgm:prSet/>
      <dgm:spPr/>
      <dgm:t>
        <a:bodyPr/>
        <a:lstStyle/>
        <a:p>
          <a:endParaRPr lang="pl-PL"/>
        </a:p>
      </dgm:t>
    </dgm:pt>
    <dgm:pt modelId="{C88C7721-DC0C-4174-BA4E-78281FCCC129}" type="sibTrans" cxnId="{3AFC9451-4E85-45C9-B276-0855249C9B91}">
      <dgm:prSet/>
      <dgm:spPr/>
      <dgm:t>
        <a:bodyPr/>
        <a:lstStyle/>
        <a:p>
          <a:endParaRPr lang="pl-PL"/>
        </a:p>
      </dgm:t>
    </dgm:pt>
    <dgm:pt modelId="{B3620592-9F16-4C06-8028-748E2D4620CC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Fonoholizm</a:t>
          </a:r>
        </a:p>
      </dgm:t>
    </dgm:pt>
    <dgm:pt modelId="{ADECC8F2-DEC5-4BC4-8B07-24D7FA322970}" type="parTrans" cxnId="{AA691D8F-5131-4E3A-816D-EB6835BEB89B}">
      <dgm:prSet/>
      <dgm:spPr/>
      <dgm:t>
        <a:bodyPr/>
        <a:lstStyle/>
        <a:p>
          <a:endParaRPr lang="pl-PL"/>
        </a:p>
      </dgm:t>
    </dgm:pt>
    <dgm:pt modelId="{5E853AC0-0D3A-4100-9B1E-F0749C08CAAE}" type="sibTrans" cxnId="{AA691D8F-5131-4E3A-816D-EB6835BEB89B}">
      <dgm:prSet/>
      <dgm:spPr/>
      <dgm:t>
        <a:bodyPr/>
        <a:lstStyle/>
        <a:p>
          <a:endParaRPr lang="pl-PL"/>
        </a:p>
      </dgm:t>
    </dgm:pt>
    <dgm:pt modelId="{23D9ABF0-A909-4B6B-8D14-76600333004F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7400">
              <a:srgbClr val="B0C6E1"/>
            </a:gs>
            <a:gs pos="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dirty="0">
              <a:solidFill>
                <a:srgbClr val="C00000"/>
              </a:solidFill>
            </a:rPr>
            <a:t>Wiek:</a:t>
          </a:r>
        </a:p>
        <a:p>
          <a:r>
            <a:rPr lang="pl-PL" dirty="0">
              <a:solidFill>
                <a:srgbClr val="C00000"/>
              </a:solidFill>
            </a:rPr>
            <a:t>5-11 lat</a:t>
          </a:r>
        </a:p>
      </dgm:t>
    </dgm:pt>
    <dgm:pt modelId="{D67684EC-F6F9-427F-A411-4D6A023BAC9E}" type="parTrans" cxnId="{B20F5797-D873-45D0-854D-F16C60375D84}">
      <dgm:prSet/>
      <dgm:spPr/>
      <dgm:t>
        <a:bodyPr/>
        <a:lstStyle/>
        <a:p>
          <a:endParaRPr lang="pl-PL"/>
        </a:p>
      </dgm:t>
    </dgm:pt>
    <dgm:pt modelId="{48FACE7D-1394-4C0D-AD77-AEEB8EBD2A87}" type="sibTrans" cxnId="{B20F5797-D873-45D0-854D-F16C60375D84}">
      <dgm:prSet/>
      <dgm:spPr/>
      <dgm:t>
        <a:bodyPr/>
        <a:lstStyle/>
        <a:p>
          <a:endParaRPr lang="pl-PL"/>
        </a:p>
      </dgm:t>
    </dgm:pt>
    <dgm:pt modelId="{D78A13E5-D038-4BD2-847A-5AF6CE2B1A44}">
      <dgm:prSet phldrT="[Tekst]"/>
      <dgm:spPr>
        <a:solidFill>
          <a:srgbClr val="E3130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Niebezpieczne i szkodliwe treści</a:t>
          </a:r>
        </a:p>
      </dgm:t>
    </dgm:pt>
    <dgm:pt modelId="{2AD2AF15-5313-453F-BBA2-B924FED5D464}" type="parTrans" cxnId="{50607C28-E7BD-4C03-AE06-8D9D677DC864}">
      <dgm:prSet/>
      <dgm:spPr/>
      <dgm:t>
        <a:bodyPr/>
        <a:lstStyle/>
        <a:p>
          <a:endParaRPr lang="pl-PL"/>
        </a:p>
      </dgm:t>
    </dgm:pt>
    <dgm:pt modelId="{BA67F732-B9C5-4FA0-A5F8-F2960550733B}" type="sibTrans" cxnId="{50607C28-E7BD-4C03-AE06-8D9D677DC864}">
      <dgm:prSet/>
      <dgm:spPr/>
      <dgm:t>
        <a:bodyPr/>
        <a:lstStyle/>
        <a:p>
          <a:endParaRPr lang="pl-PL"/>
        </a:p>
      </dgm:t>
    </dgm:pt>
    <dgm:pt modelId="{BB0E2440-BFB5-4966-B31D-596D66DA9EAB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Gry komputerowe</a:t>
          </a:r>
        </a:p>
      </dgm:t>
    </dgm:pt>
    <dgm:pt modelId="{1BB1004E-042E-412D-8F8A-311765392A02}" type="parTrans" cxnId="{B7288D92-A9DF-4138-8CC8-E0D31CA4DD6B}">
      <dgm:prSet/>
      <dgm:spPr/>
      <dgm:t>
        <a:bodyPr/>
        <a:lstStyle/>
        <a:p>
          <a:endParaRPr lang="pl-PL"/>
        </a:p>
      </dgm:t>
    </dgm:pt>
    <dgm:pt modelId="{788E1FBC-EE4C-45F5-A5E8-3DD5339C0AAD}" type="sibTrans" cxnId="{B7288D92-A9DF-4138-8CC8-E0D31CA4DD6B}">
      <dgm:prSet/>
      <dgm:spPr/>
      <dgm:t>
        <a:bodyPr/>
        <a:lstStyle/>
        <a:p>
          <a:endParaRPr lang="pl-PL"/>
        </a:p>
      </dgm:t>
    </dgm:pt>
    <dgm:pt modelId="{05694C19-50EF-4C6B-B3F0-7F06D2F699D0}">
      <dgm:prSet phldrT="[Tekst]"/>
      <dgm:spPr>
        <a:gradFill rotWithShape="0">
          <a:gsLst>
            <a:gs pos="33000">
              <a:schemeClr val="tx2">
                <a:lumMod val="40000"/>
                <a:lumOff val="60000"/>
              </a:schemeClr>
            </a:gs>
            <a:gs pos="71000">
              <a:srgbClr val="FFC000"/>
            </a:gs>
          </a:gsLst>
          <a:lin ang="5400000" scaled="1"/>
        </a:gradFill>
      </dgm:spPr>
      <dgm:t>
        <a:bodyPr/>
        <a:lstStyle/>
        <a:p>
          <a:r>
            <a:rPr lang="pl-PL" dirty="0">
              <a:solidFill>
                <a:srgbClr val="C00000"/>
              </a:solidFill>
            </a:rPr>
            <a:t>Wiek:</a:t>
          </a:r>
        </a:p>
        <a:p>
          <a:r>
            <a:rPr lang="pl-PL" dirty="0">
              <a:solidFill>
                <a:srgbClr val="C00000"/>
              </a:solidFill>
            </a:rPr>
            <a:t>12-15 lat</a:t>
          </a:r>
        </a:p>
      </dgm:t>
    </dgm:pt>
    <dgm:pt modelId="{9CB93414-4AE4-470C-9B61-206B6FDF2436}" type="parTrans" cxnId="{36790C14-A638-4EAA-98BD-DDAAC3D309EE}">
      <dgm:prSet/>
      <dgm:spPr/>
      <dgm:t>
        <a:bodyPr/>
        <a:lstStyle/>
        <a:p>
          <a:endParaRPr lang="pl-PL"/>
        </a:p>
      </dgm:t>
    </dgm:pt>
    <dgm:pt modelId="{B2F46BAE-5523-45B4-9A37-41843745EFD0}" type="sibTrans" cxnId="{36790C14-A638-4EAA-98BD-DDAAC3D309EE}">
      <dgm:prSet/>
      <dgm:spPr/>
      <dgm:t>
        <a:bodyPr/>
        <a:lstStyle/>
        <a:p>
          <a:endParaRPr lang="pl-PL"/>
        </a:p>
      </dgm:t>
    </dgm:pt>
    <dgm:pt modelId="{1BA44924-E368-4622-BF2A-616119B00A3E}">
      <dgm:prSet phldrT="[Teks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Uzależnienie</a:t>
          </a:r>
        </a:p>
      </dgm:t>
    </dgm:pt>
    <dgm:pt modelId="{E899B43F-4DDE-4474-98F4-0B7753396B97}" type="sibTrans" cxnId="{DFB842D3-DEFD-430C-9452-C9BBFA6CD80C}">
      <dgm:prSet/>
      <dgm:spPr/>
      <dgm:t>
        <a:bodyPr/>
        <a:lstStyle/>
        <a:p>
          <a:endParaRPr lang="pl-PL"/>
        </a:p>
      </dgm:t>
    </dgm:pt>
    <dgm:pt modelId="{1E77CE94-5605-4B96-8606-718B150E9D80}" type="parTrans" cxnId="{DFB842D3-DEFD-430C-9452-C9BBFA6CD80C}">
      <dgm:prSet/>
      <dgm:spPr/>
      <dgm:t>
        <a:bodyPr/>
        <a:lstStyle/>
        <a:p>
          <a:endParaRPr lang="pl-PL"/>
        </a:p>
      </dgm:t>
    </dgm:pt>
    <dgm:pt modelId="{D7A859EE-E40F-430A-A964-763CCA4E5ECC}" type="pres">
      <dgm:prSet presAssocID="{142DC52A-C132-455B-9194-4100D07C56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FF2A9A-FF6B-4F5C-8623-3B247709F281}" type="pres">
      <dgm:prSet presAssocID="{D78A13E5-D038-4BD2-847A-5AF6CE2B1A44}" presName="vertOne" presStyleCnt="0"/>
      <dgm:spPr/>
    </dgm:pt>
    <dgm:pt modelId="{DC9E61C1-7EA2-4544-A5E2-CE5E0EC2BE56}" type="pres">
      <dgm:prSet presAssocID="{D78A13E5-D038-4BD2-847A-5AF6CE2B1A44}" presName="txOne" presStyleLbl="node0" presStyleIdx="0" presStyleCnt="5" custScaleY="333950" custLinFactNeighborX="-2891" custLinFactNeighborY="5408">
        <dgm:presLayoutVars>
          <dgm:chPref val="3"/>
        </dgm:presLayoutVars>
      </dgm:prSet>
      <dgm:spPr/>
    </dgm:pt>
    <dgm:pt modelId="{C589FCCC-D390-406B-9796-4F461260B959}" type="pres">
      <dgm:prSet presAssocID="{D78A13E5-D038-4BD2-847A-5AF6CE2B1A44}" presName="horzOne" presStyleCnt="0"/>
      <dgm:spPr/>
    </dgm:pt>
    <dgm:pt modelId="{71690F47-7CF9-435B-8203-16723E82C28B}" type="pres">
      <dgm:prSet presAssocID="{BA67F732-B9C5-4FA0-A5F8-F2960550733B}" presName="sibSpaceOne" presStyleCnt="0"/>
      <dgm:spPr/>
    </dgm:pt>
    <dgm:pt modelId="{2614BF87-14BD-42DF-B70E-0AC68B93F1C0}" type="pres">
      <dgm:prSet presAssocID="{1BA44924-E368-4622-BF2A-616119B00A3E}" presName="vertOne" presStyleCnt="0"/>
      <dgm:spPr/>
    </dgm:pt>
    <dgm:pt modelId="{DAFE5D79-5FB7-4EFD-A67E-767AD3233B80}" type="pres">
      <dgm:prSet presAssocID="{1BA44924-E368-4622-BF2A-616119B00A3E}" presName="txOne" presStyleLbl="node0" presStyleIdx="1" presStyleCnt="5" custScaleY="225303">
        <dgm:presLayoutVars>
          <dgm:chPref val="3"/>
        </dgm:presLayoutVars>
      </dgm:prSet>
      <dgm:spPr/>
    </dgm:pt>
    <dgm:pt modelId="{78B7260F-2E41-4E41-9974-0456552F3652}" type="pres">
      <dgm:prSet presAssocID="{1BA44924-E368-4622-BF2A-616119B00A3E}" presName="horzOne" presStyleCnt="0"/>
      <dgm:spPr/>
    </dgm:pt>
    <dgm:pt modelId="{3277AA3A-8EDF-4642-947C-9B886F0A638E}" type="pres">
      <dgm:prSet presAssocID="{E899B43F-4DDE-4474-98F4-0B7753396B97}" presName="sibSpaceOne" presStyleCnt="0"/>
      <dgm:spPr/>
    </dgm:pt>
    <dgm:pt modelId="{3EC81CA3-7868-4031-B04D-27B47B2BAD77}" type="pres">
      <dgm:prSet presAssocID="{BB0E2440-BFB5-4966-B31D-596D66DA9EAB}" presName="vertOne" presStyleCnt="0"/>
      <dgm:spPr/>
    </dgm:pt>
    <dgm:pt modelId="{E498CD96-68E6-48E2-98EF-A22F08A293D4}" type="pres">
      <dgm:prSet presAssocID="{BB0E2440-BFB5-4966-B31D-596D66DA9EAB}" presName="txOne" presStyleLbl="node0" presStyleIdx="2" presStyleCnt="5" custLinFactNeighborX="-2551" custLinFactNeighborY="20859">
        <dgm:presLayoutVars>
          <dgm:chPref val="3"/>
        </dgm:presLayoutVars>
      </dgm:prSet>
      <dgm:spPr/>
    </dgm:pt>
    <dgm:pt modelId="{ADC9D817-663E-4159-89D2-E1C914AFE9F1}" type="pres">
      <dgm:prSet presAssocID="{BB0E2440-BFB5-4966-B31D-596D66DA9EAB}" presName="parTransOne" presStyleCnt="0"/>
      <dgm:spPr/>
    </dgm:pt>
    <dgm:pt modelId="{B3A23B86-4777-4D1B-80F4-FC485A9B716F}" type="pres">
      <dgm:prSet presAssocID="{BB0E2440-BFB5-4966-B31D-596D66DA9EAB}" presName="horzOne" presStyleCnt="0"/>
      <dgm:spPr/>
    </dgm:pt>
    <dgm:pt modelId="{64B42118-BDF8-4755-A0C1-36A13F4FDA17}" type="pres">
      <dgm:prSet presAssocID="{8238B5C5-3C53-411D-8B8D-D04B56BC865D}" presName="vertTwo" presStyleCnt="0"/>
      <dgm:spPr/>
    </dgm:pt>
    <dgm:pt modelId="{DCFF6917-6014-40C2-BEF6-BE06442D1260}" type="pres">
      <dgm:prSet presAssocID="{8238B5C5-3C53-411D-8B8D-D04B56BC865D}" presName="txTwo" presStyleLbl="node2" presStyleIdx="0" presStyleCnt="2" custLinFactNeighborX="-2551" custLinFactNeighborY="82397">
        <dgm:presLayoutVars>
          <dgm:chPref val="3"/>
        </dgm:presLayoutVars>
      </dgm:prSet>
      <dgm:spPr/>
    </dgm:pt>
    <dgm:pt modelId="{223D6F8A-153E-4811-809D-B7E9CF251AF6}" type="pres">
      <dgm:prSet presAssocID="{8238B5C5-3C53-411D-8B8D-D04B56BC865D}" presName="horzTwo" presStyleCnt="0"/>
      <dgm:spPr/>
    </dgm:pt>
    <dgm:pt modelId="{76401107-3DA9-4BE5-A22D-D50BCAB947DD}" type="pres">
      <dgm:prSet presAssocID="{788E1FBC-EE4C-45F5-A5E8-3DD5339C0AAD}" presName="sibSpaceOne" presStyleCnt="0"/>
      <dgm:spPr/>
    </dgm:pt>
    <dgm:pt modelId="{F3530EF1-3D43-4EBE-AB58-BE51F96991D7}" type="pres">
      <dgm:prSet presAssocID="{B3620592-9F16-4C06-8028-748E2D4620CC}" presName="vertOne" presStyleCnt="0"/>
      <dgm:spPr/>
    </dgm:pt>
    <dgm:pt modelId="{9F179B8E-E11C-4330-8D4C-8731E703C4D5}" type="pres">
      <dgm:prSet presAssocID="{B3620592-9F16-4C06-8028-748E2D4620CC}" presName="txOne" presStyleLbl="node0" presStyleIdx="3" presStyleCnt="5" custLinFactX="-19351" custLinFactY="74389" custLinFactNeighborX="-100000" custLinFactNeighborY="100000">
        <dgm:presLayoutVars>
          <dgm:chPref val="3"/>
        </dgm:presLayoutVars>
      </dgm:prSet>
      <dgm:spPr/>
    </dgm:pt>
    <dgm:pt modelId="{5E09D6DA-E853-4389-B882-15D7E9BC7604}" type="pres">
      <dgm:prSet presAssocID="{B3620592-9F16-4C06-8028-748E2D4620CC}" presName="parTransOne" presStyleCnt="0"/>
      <dgm:spPr/>
    </dgm:pt>
    <dgm:pt modelId="{8CB97BB2-838D-43C5-8354-1B62CC988A22}" type="pres">
      <dgm:prSet presAssocID="{B3620592-9F16-4C06-8028-748E2D4620CC}" presName="horzOne" presStyleCnt="0"/>
      <dgm:spPr/>
    </dgm:pt>
    <dgm:pt modelId="{C062786E-3437-4389-8189-3194DC3E2F70}" type="pres">
      <dgm:prSet presAssocID="{23D9ABF0-A909-4B6B-8D14-76600333004F}" presName="vertTwo" presStyleCnt="0"/>
      <dgm:spPr/>
    </dgm:pt>
    <dgm:pt modelId="{04B11964-ABF5-480D-8A27-2B02035068E9}" type="pres">
      <dgm:prSet presAssocID="{23D9ABF0-A909-4B6B-8D14-76600333004F}" presName="txTwo" presStyleLbl="node2" presStyleIdx="1" presStyleCnt="2" custScaleY="105306" custLinFactY="-37453" custLinFactNeighborX="-9137" custLinFactNeighborY="-100000">
        <dgm:presLayoutVars>
          <dgm:chPref val="3"/>
        </dgm:presLayoutVars>
      </dgm:prSet>
      <dgm:spPr/>
    </dgm:pt>
    <dgm:pt modelId="{7A33A60B-59D0-40B7-91A3-303FCD78DE35}" type="pres">
      <dgm:prSet presAssocID="{23D9ABF0-A909-4B6B-8D14-76600333004F}" presName="horzTwo" presStyleCnt="0"/>
      <dgm:spPr/>
    </dgm:pt>
    <dgm:pt modelId="{68284FA9-AB56-4837-AF28-006973E419CD}" type="pres">
      <dgm:prSet presAssocID="{5E853AC0-0D3A-4100-9B1E-F0749C08CAAE}" presName="sibSpaceOne" presStyleCnt="0"/>
      <dgm:spPr/>
    </dgm:pt>
    <dgm:pt modelId="{5A7C362D-D8F0-4A93-B374-96AFEF4EF7A7}" type="pres">
      <dgm:prSet presAssocID="{05694C19-50EF-4C6B-B3F0-7F06D2F699D0}" presName="vertOne" presStyleCnt="0"/>
      <dgm:spPr/>
    </dgm:pt>
    <dgm:pt modelId="{7ED468FB-1859-4FBC-AB3D-240F0EA66BB7}" type="pres">
      <dgm:prSet presAssocID="{05694C19-50EF-4C6B-B3F0-7F06D2F699D0}" presName="txOne" presStyleLbl="node0" presStyleIdx="4" presStyleCnt="5" custScaleY="201963" custLinFactX="-25880" custLinFactY="18754" custLinFactNeighborX="-100000" custLinFactNeighborY="100000">
        <dgm:presLayoutVars>
          <dgm:chPref val="3"/>
        </dgm:presLayoutVars>
      </dgm:prSet>
      <dgm:spPr/>
    </dgm:pt>
    <dgm:pt modelId="{169E683E-4E24-4FA6-A6C2-BCEF83D98624}" type="pres">
      <dgm:prSet presAssocID="{05694C19-50EF-4C6B-B3F0-7F06D2F699D0}" presName="horzOne" presStyleCnt="0"/>
      <dgm:spPr/>
    </dgm:pt>
  </dgm:ptLst>
  <dgm:cxnLst>
    <dgm:cxn modelId="{2084EC0D-37BC-42C5-8646-B53F8B599D4E}" type="presOf" srcId="{D78A13E5-D038-4BD2-847A-5AF6CE2B1A44}" destId="{DC9E61C1-7EA2-4544-A5E2-CE5E0EC2BE56}" srcOrd="0" destOrd="0" presId="urn:microsoft.com/office/officeart/2005/8/layout/hierarchy4"/>
    <dgm:cxn modelId="{36790C14-A638-4EAA-98BD-DDAAC3D309EE}" srcId="{142DC52A-C132-455B-9194-4100D07C561B}" destId="{05694C19-50EF-4C6B-B3F0-7F06D2F699D0}" srcOrd="4" destOrd="0" parTransId="{9CB93414-4AE4-470C-9B61-206B6FDF2436}" sibTransId="{B2F46BAE-5523-45B4-9A37-41843745EFD0}"/>
    <dgm:cxn modelId="{EA7CB61B-0683-48DB-807C-731EC190785E}" type="presOf" srcId="{BB0E2440-BFB5-4966-B31D-596D66DA9EAB}" destId="{E498CD96-68E6-48E2-98EF-A22F08A293D4}" srcOrd="0" destOrd="0" presId="urn:microsoft.com/office/officeart/2005/8/layout/hierarchy4"/>
    <dgm:cxn modelId="{50607C28-E7BD-4C03-AE06-8D9D677DC864}" srcId="{142DC52A-C132-455B-9194-4100D07C561B}" destId="{D78A13E5-D038-4BD2-847A-5AF6CE2B1A44}" srcOrd="0" destOrd="0" parTransId="{2AD2AF15-5313-453F-BBA2-B924FED5D464}" sibTransId="{BA67F732-B9C5-4FA0-A5F8-F2960550733B}"/>
    <dgm:cxn modelId="{E4CDF234-4475-4B57-A6D6-9FCAE16B9B98}" type="presOf" srcId="{23D9ABF0-A909-4B6B-8D14-76600333004F}" destId="{04B11964-ABF5-480D-8A27-2B02035068E9}" srcOrd="0" destOrd="0" presId="urn:microsoft.com/office/officeart/2005/8/layout/hierarchy4"/>
    <dgm:cxn modelId="{659BC536-1EEA-4F4E-A565-418FF9D07FC5}" type="presOf" srcId="{05694C19-50EF-4C6B-B3F0-7F06D2F699D0}" destId="{7ED468FB-1859-4FBC-AB3D-240F0EA66BB7}" srcOrd="0" destOrd="0" presId="urn:microsoft.com/office/officeart/2005/8/layout/hierarchy4"/>
    <dgm:cxn modelId="{5D88455D-CE99-4116-965D-2A230153CA53}" type="presOf" srcId="{8238B5C5-3C53-411D-8B8D-D04B56BC865D}" destId="{DCFF6917-6014-40C2-BEF6-BE06442D1260}" srcOrd="0" destOrd="0" presId="urn:microsoft.com/office/officeart/2005/8/layout/hierarchy4"/>
    <dgm:cxn modelId="{3AFC9451-4E85-45C9-B276-0855249C9B91}" srcId="{BB0E2440-BFB5-4966-B31D-596D66DA9EAB}" destId="{8238B5C5-3C53-411D-8B8D-D04B56BC865D}" srcOrd="0" destOrd="0" parTransId="{53250E05-3514-44AA-93F8-8FAF84B5B1AE}" sibTransId="{C88C7721-DC0C-4174-BA4E-78281FCCC129}"/>
    <dgm:cxn modelId="{4DC80086-6539-40BD-8E43-6CBBC7E54675}" type="presOf" srcId="{B3620592-9F16-4C06-8028-748E2D4620CC}" destId="{9F179B8E-E11C-4330-8D4C-8731E703C4D5}" srcOrd="0" destOrd="0" presId="urn:microsoft.com/office/officeart/2005/8/layout/hierarchy4"/>
    <dgm:cxn modelId="{AA691D8F-5131-4E3A-816D-EB6835BEB89B}" srcId="{142DC52A-C132-455B-9194-4100D07C561B}" destId="{B3620592-9F16-4C06-8028-748E2D4620CC}" srcOrd="3" destOrd="0" parTransId="{ADECC8F2-DEC5-4BC4-8B07-24D7FA322970}" sibTransId="{5E853AC0-0D3A-4100-9B1E-F0749C08CAAE}"/>
    <dgm:cxn modelId="{B7288D92-A9DF-4138-8CC8-E0D31CA4DD6B}" srcId="{142DC52A-C132-455B-9194-4100D07C561B}" destId="{BB0E2440-BFB5-4966-B31D-596D66DA9EAB}" srcOrd="2" destOrd="0" parTransId="{1BB1004E-042E-412D-8F8A-311765392A02}" sibTransId="{788E1FBC-EE4C-45F5-A5E8-3DD5339C0AAD}"/>
    <dgm:cxn modelId="{B20F5797-D873-45D0-854D-F16C60375D84}" srcId="{B3620592-9F16-4C06-8028-748E2D4620CC}" destId="{23D9ABF0-A909-4B6B-8D14-76600333004F}" srcOrd="0" destOrd="0" parTransId="{D67684EC-F6F9-427F-A411-4D6A023BAC9E}" sibTransId="{48FACE7D-1394-4C0D-AD77-AEEB8EBD2A87}"/>
    <dgm:cxn modelId="{DFB842D3-DEFD-430C-9452-C9BBFA6CD80C}" srcId="{142DC52A-C132-455B-9194-4100D07C561B}" destId="{1BA44924-E368-4622-BF2A-616119B00A3E}" srcOrd="1" destOrd="0" parTransId="{1E77CE94-5605-4B96-8606-718B150E9D80}" sibTransId="{E899B43F-4DDE-4474-98F4-0B7753396B97}"/>
    <dgm:cxn modelId="{E25285D9-FAB8-4405-8023-D6A236F36FA1}" type="presOf" srcId="{142DC52A-C132-455B-9194-4100D07C561B}" destId="{D7A859EE-E40F-430A-A964-763CCA4E5ECC}" srcOrd="0" destOrd="0" presId="urn:microsoft.com/office/officeart/2005/8/layout/hierarchy4"/>
    <dgm:cxn modelId="{FB6E27FF-1DEA-45DC-8164-722010BABAAF}" type="presOf" srcId="{1BA44924-E368-4622-BF2A-616119B00A3E}" destId="{DAFE5D79-5FB7-4EFD-A67E-767AD3233B80}" srcOrd="0" destOrd="0" presId="urn:microsoft.com/office/officeart/2005/8/layout/hierarchy4"/>
    <dgm:cxn modelId="{0432256A-3197-41A5-B27D-0E7C555F2380}" type="presParOf" srcId="{D7A859EE-E40F-430A-A964-763CCA4E5ECC}" destId="{F3FF2A9A-FF6B-4F5C-8623-3B247709F281}" srcOrd="0" destOrd="0" presId="urn:microsoft.com/office/officeart/2005/8/layout/hierarchy4"/>
    <dgm:cxn modelId="{9B8E6FE2-5741-489D-90CF-8BA881112AC3}" type="presParOf" srcId="{F3FF2A9A-FF6B-4F5C-8623-3B247709F281}" destId="{DC9E61C1-7EA2-4544-A5E2-CE5E0EC2BE56}" srcOrd="0" destOrd="0" presId="urn:microsoft.com/office/officeart/2005/8/layout/hierarchy4"/>
    <dgm:cxn modelId="{E8A19C5E-1EFE-4469-9CB1-C463C67B798F}" type="presParOf" srcId="{F3FF2A9A-FF6B-4F5C-8623-3B247709F281}" destId="{C589FCCC-D390-406B-9796-4F461260B959}" srcOrd="1" destOrd="0" presId="urn:microsoft.com/office/officeart/2005/8/layout/hierarchy4"/>
    <dgm:cxn modelId="{732C6FC9-4434-47B4-A716-F487C20A3547}" type="presParOf" srcId="{D7A859EE-E40F-430A-A964-763CCA4E5ECC}" destId="{71690F47-7CF9-435B-8203-16723E82C28B}" srcOrd="1" destOrd="0" presId="urn:microsoft.com/office/officeart/2005/8/layout/hierarchy4"/>
    <dgm:cxn modelId="{4A38691D-DAE8-40EF-9EA1-C196CE216BB2}" type="presParOf" srcId="{D7A859EE-E40F-430A-A964-763CCA4E5ECC}" destId="{2614BF87-14BD-42DF-B70E-0AC68B93F1C0}" srcOrd="2" destOrd="0" presId="urn:microsoft.com/office/officeart/2005/8/layout/hierarchy4"/>
    <dgm:cxn modelId="{CF5CAC2A-871C-48D4-9C9F-36F9A3BE4D17}" type="presParOf" srcId="{2614BF87-14BD-42DF-B70E-0AC68B93F1C0}" destId="{DAFE5D79-5FB7-4EFD-A67E-767AD3233B80}" srcOrd="0" destOrd="0" presId="urn:microsoft.com/office/officeart/2005/8/layout/hierarchy4"/>
    <dgm:cxn modelId="{3A100611-A318-4480-846B-384B79599BC4}" type="presParOf" srcId="{2614BF87-14BD-42DF-B70E-0AC68B93F1C0}" destId="{78B7260F-2E41-4E41-9974-0456552F3652}" srcOrd="1" destOrd="0" presId="urn:microsoft.com/office/officeart/2005/8/layout/hierarchy4"/>
    <dgm:cxn modelId="{DA4336B0-9212-43E5-AF7A-4973B2DA1908}" type="presParOf" srcId="{D7A859EE-E40F-430A-A964-763CCA4E5ECC}" destId="{3277AA3A-8EDF-4642-947C-9B886F0A638E}" srcOrd="3" destOrd="0" presId="urn:microsoft.com/office/officeart/2005/8/layout/hierarchy4"/>
    <dgm:cxn modelId="{CAC23239-9797-4752-968B-8B65502C2176}" type="presParOf" srcId="{D7A859EE-E40F-430A-A964-763CCA4E5ECC}" destId="{3EC81CA3-7868-4031-B04D-27B47B2BAD77}" srcOrd="4" destOrd="0" presId="urn:microsoft.com/office/officeart/2005/8/layout/hierarchy4"/>
    <dgm:cxn modelId="{AF887130-0EB0-442F-8463-9954E35C5DD3}" type="presParOf" srcId="{3EC81CA3-7868-4031-B04D-27B47B2BAD77}" destId="{E498CD96-68E6-48E2-98EF-A22F08A293D4}" srcOrd="0" destOrd="0" presId="urn:microsoft.com/office/officeart/2005/8/layout/hierarchy4"/>
    <dgm:cxn modelId="{E9F82245-DEC6-4A9B-A09D-85E7CA44AA01}" type="presParOf" srcId="{3EC81CA3-7868-4031-B04D-27B47B2BAD77}" destId="{ADC9D817-663E-4159-89D2-E1C914AFE9F1}" srcOrd="1" destOrd="0" presId="urn:microsoft.com/office/officeart/2005/8/layout/hierarchy4"/>
    <dgm:cxn modelId="{A4E0333C-9640-4D7E-851E-19459E3BB6C7}" type="presParOf" srcId="{3EC81CA3-7868-4031-B04D-27B47B2BAD77}" destId="{B3A23B86-4777-4D1B-80F4-FC485A9B716F}" srcOrd="2" destOrd="0" presId="urn:microsoft.com/office/officeart/2005/8/layout/hierarchy4"/>
    <dgm:cxn modelId="{99ED711F-CE92-492B-9955-524839053D66}" type="presParOf" srcId="{B3A23B86-4777-4D1B-80F4-FC485A9B716F}" destId="{64B42118-BDF8-4755-A0C1-36A13F4FDA17}" srcOrd="0" destOrd="0" presId="urn:microsoft.com/office/officeart/2005/8/layout/hierarchy4"/>
    <dgm:cxn modelId="{5F22FFF3-DF65-4411-AD08-4EDA099A4FDB}" type="presParOf" srcId="{64B42118-BDF8-4755-A0C1-36A13F4FDA17}" destId="{DCFF6917-6014-40C2-BEF6-BE06442D1260}" srcOrd="0" destOrd="0" presId="urn:microsoft.com/office/officeart/2005/8/layout/hierarchy4"/>
    <dgm:cxn modelId="{E58E7609-0CA0-4891-B653-8BDAD4F83809}" type="presParOf" srcId="{64B42118-BDF8-4755-A0C1-36A13F4FDA17}" destId="{223D6F8A-153E-4811-809D-B7E9CF251AF6}" srcOrd="1" destOrd="0" presId="urn:microsoft.com/office/officeart/2005/8/layout/hierarchy4"/>
    <dgm:cxn modelId="{5D00E19F-E735-4290-B464-ECC72967E0BD}" type="presParOf" srcId="{D7A859EE-E40F-430A-A964-763CCA4E5ECC}" destId="{76401107-3DA9-4BE5-A22D-D50BCAB947DD}" srcOrd="5" destOrd="0" presId="urn:microsoft.com/office/officeart/2005/8/layout/hierarchy4"/>
    <dgm:cxn modelId="{A7B6A031-67A2-4D99-9FDC-BB61E050964F}" type="presParOf" srcId="{D7A859EE-E40F-430A-A964-763CCA4E5ECC}" destId="{F3530EF1-3D43-4EBE-AB58-BE51F96991D7}" srcOrd="6" destOrd="0" presId="urn:microsoft.com/office/officeart/2005/8/layout/hierarchy4"/>
    <dgm:cxn modelId="{10489BDA-BFB6-48AD-80DE-DFA958F4CBFC}" type="presParOf" srcId="{F3530EF1-3D43-4EBE-AB58-BE51F96991D7}" destId="{9F179B8E-E11C-4330-8D4C-8731E703C4D5}" srcOrd="0" destOrd="0" presId="urn:microsoft.com/office/officeart/2005/8/layout/hierarchy4"/>
    <dgm:cxn modelId="{6530857E-2108-417C-9A9E-FD2D72F08A39}" type="presParOf" srcId="{F3530EF1-3D43-4EBE-AB58-BE51F96991D7}" destId="{5E09D6DA-E853-4389-B882-15D7E9BC7604}" srcOrd="1" destOrd="0" presId="urn:microsoft.com/office/officeart/2005/8/layout/hierarchy4"/>
    <dgm:cxn modelId="{C8995583-A5F5-4040-9DD3-517C8E73B310}" type="presParOf" srcId="{F3530EF1-3D43-4EBE-AB58-BE51F96991D7}" destId="{8CB97BB2-838D-43C5-8354-1B62CC988A22}" srcOrd="2" destOrd="0" presId="urn:microsoft.com/office/officeart/2005/8/layout/hierarchy4"/>
    <dgm:cxn modelId="{ABDA2542-1736-440B-B053-D2B6D426B607}" type="presParOf" srcId="{8CB97BB2-838D-43C5-8354-1B62CC988A22}" destId="{C062786E-3437-4389-8189-3194DC3E2F70}" srcOrd="0" destOrd="0" presId="urn:microsoft.com/office/officeart/2005/8/layout/hierarchy4"/>
    <dgm:cxn modelId="{37F49B19-3DC0-4D2E-8075-C7AD39E32E16}" type="presParOf" srcId="{C062786E-3437-4389-8189-3194DC3E2F70}" destId="{04B11964-ABF5-480D-8A27-2B02035068E9}" srcOrd="0" destOrd="0" presId="urn:microsoft.com/office/officeart/2005/8/layout/hierarchy4"/>
    <dgm:cxn modelId="{FD790D08-C205-48E5-BBBB-4C161B1A8777}" type="presParOf" srcId="{C062786E-3437-4389-8189-3194DC3E2F70}" destId="{7A33A60B-59D0-40B7-91A3-303FCD78DE35}" srcOrd="1" destOrd="0" presId="urn:microsoft.com/office/officeart/2005/8/layout/hierarchy4"/>
    <dgm:cxn modelId="{7D6D5579-1D8B-4A1E-85ED-AB802C6A0EB0}" type="presParOf" srcId="{D7A859EE-E40F-430A-A964-763CCA4E5ECC}" destId="{68284FA9-AB56-4837-AF28-006973E419CD}" srcOrd="7" destOrd="0" presId="urn:microsoft.com/office/officeart/2005/8/layout/hierarchy4"/>
    <dgm:cxn modelId="{A77B9E58-E41C-412E-9871-4603049C90CC}" type="presParOf" srcId="{D7A859EE-E40F-430A-A964-763CCA4E5ECC}" destId="{5A7C362D-D8F0-4A93-B374-96AFEF4EF7A7}" srcOrd="8" destOrd="0" presId="urn:microsoft.com/office/officeart/2005/8/layout/hierarchy4"/>
    <dgm:cxn modelId="{AE57BFB6-4C2D-434E-89A7-9D68AB113428}" type="presParOf" srcId="{5A7C362D-D8F0-4A93-B374-96AFEF4EF7A7}" destId="{7ED468FB-1859-4FBC-AB3D-240F0EA66BB7}" srcOrd="0" destOrd="0" presId="urn:microsoft.com/office/officeart/2005/8/layout/hierarchy4"/>
    <dgm:cxn modelId="{72CA7716-E25F-4870-A830-ECF0EBB9A317}" type="presParOf" srcId="{5A7C362D-D8F0-4A93-B374-96AFEF4EF7A7}" destId="{169E683E-4E24-4FA6-A6C2-BCEF83D986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D41DA-73BB-4BF8-8797-110C3980AA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B9F218B-4B4D-4686-BF69-FDA6C2A86FC9}">
      <dgm:prSet phldrT="[Tekst]"/>
      <dgm:spPr/>
      <dgm:t>
        <a:bodyPr/>
        <a:lstStyle/>
        <a:p>
          <a:r>
            <a:rPr lang="pl-PL" dirty="0"/>
            <a:t>Internet</a:t>
          </a:r>
        </a:p>
      </dgm:t>
    </dgm:pt>
    <dgm:pt modelId="{37D18402-08CD-4C2A-9B49-11B028AF724D}" type="parTrans" cxnId="{25D53C19-A940-49D7-A31E-6BBD56670D0E}">
      <dgm:prSet/>
      <dgm:spPr/>
      <dgm:t>
        <a:bodyPr/>
        <a:lstStyle/>
        <a:p>
          <a:endParaRPr lang="pl-PL"/>
        </a:p>
      </dgm:t>
    </dgm:pt>
    <dgm:pt modelId="{E448DBAE-D753-4DF5-A6BA-AF93DD9223A6}" type="sibTrans" cxnId="{25D53C19-A940-49D7-A31E-6BBD56670D0E}">
      <dgm:prSet/>
      <dgm:spPr/>
      <dgm:t>
        <a:bodyPr/>
        <a:lstStyle/>
        <a:p>
          <a:endParaRPr lang="pl-PL"/>
        </a:p>
      </dgm:t>
    </dgm:pt>
    <dgm:pt modelId="{FABCF490-68BF-4B6D-BA61-224642CA06D8}">
      <dgm:prSet phldrT="[Tekst]"/>
      <dgm:spPr/>
      <dgm:t>
        <a:bodyPr/>
        <a:lstStyle/>
        <a:p>
          <a:r>
            <a:rPr lang="pl-PL" dirty="0"/>
            <a:t>Mobilność</a:t>
          </a:r>
        </a:p>
      </dgm:t>
    </dgm:pt>
    <dgm:pt modelId="{23FE640A-6B36-4C93-8266-DC92E5735A0D}" type="parTrans" cxnId="{06EE19BD-909F-4E5B-AAEC-7EFE74150AAC}">
      <dgm:prSet/>
      <dgm:spPr/>
      <dgm:t>
        <a:bodyPr/>
        <a:lstStyle/>
        <a:p>
          <a:endParaRPr lang="pl-PL"/>
        </a:p>
      </dgm:t>
    </dgm:pt>
    <dgm:pt modelId="{A7491865-F827-4574-8623-DDFC2A6ECF13}" type="sibTrans" cxnId="{06EE19BD-909F-4E5B-AAEC-7EFE74150AAC}">
      <dgm:prSet/>
      <dgm:spPr/>
      <dgm:t>
        <a:bodyPr/>
        <a:lstStyle/>
        <a:p>
          <a:endParaRPr lang="pl-PL"/>
        </a:p>
      </dgm:t>
    </dgm:pt>
    <dgm:pt modelId="{1F0751A6-B273-4E20-9F31-5A5FD942A11B}">
      <dgm:prSet phldrT="[Tekst]"/>
      <dgm:spPr/>
      <dgm:t>
        <a:bodyPr/>
        <a:lstStyle/>
        <a:p>
          <a:r>
            <a:rPr lang="pl-PL" dirty="0"/>
            <a:t>Aplikacje</a:t>
          </a:r>
        </a:p>
      </dgm:t>
    </dgm:pt>
    <dgm:pt modelId="{6EF5E4A5-D0AF-4CFE-8CE6-8AE0DA4DE172}" type="parTrans" cxnId="{8122D8AE-DA22-45B7-8B1A-DDFFF2594E37}">
      <dgm:prSet/>
      <dgm:spPr/>
      <dgm:t>
        <a:bodyPr/>
        <a:lstStyle/>
        <a:p>
          <a:endParaRPr lang="pl-PL"/>
        </a:p>
      </dgm:t>
    </dgm:pt>
    <dgm:pt modelId="{24CDAEDD-8E21-4689-87F0-7D7B5CA55238}" type="sibTrans" cxnId="{8122D8AE-DA22-45B7-8B1A-DDFFF2594E37}">
      <dgm:prSet/>
      <dgm:spPr/>
      <dgm:t>
        <a:bodyPr/>
        <a:lstStyle/>
        <a:p>
          <a:endParaRPr lang="pl-PL"/>
        </a:p>
      </dgm:t>
    </dgm:pt>
    <dgm:pt modelId="{DA981E0A-55A3-4EA1-BA7F-BE0B4E05E5B4}" type="pres">
      <dgm:prSet presAssocID="{433D41DA-73BB-4BF8-8797-110C3980AAAB}" presName="compositeShape" presStyleCnt="0">
        <dgm:presLayoutVars>
          <dgm:dir/>
          <dgm:resizeHandles/>
        </dgm:presLayoutVars>
      </dgm:prSet>
      <dgm:spPr/>
    </dgm:pt>
    <dgm:pt modelId="{BADAA9E4-0AE1-478A-AC35-D9626BBB2188}" type="pres">
      <dgm:prSet presAssocID="{433D41DA-73BB-4BF8-8797-110C3980AAAB}" presName="pyramid" presStyleLbl="node1" presStyleIdx="0" presStyleCnt="1" custLinFactNeighborX="1698" custLinFactNeighborY="-24697"/>
      <dgm:spPr/>
    </dgm:pt>
    <dgm:pt modelId="{DA217991-4B36-460C-A993-F21141FE85EA}" type="pres">
      <dgm:prSet presAssocID="{433D41DA-73BB-4BF8-8797-110C3980AAAB}" presName="theList" presStyleCnt="0"/>
      <dgm:spPr/>
    </dgm:pt>
    <dgm:pt modelId="{165F5C45-C617-4582-9BB6-945B5450B96C}" type="pres">
      <dgm:prSet presAssocID="{0B9F218B-4B4D-4686-BF69-FDA6C2A86FC9}" presName="aNode" presStyleLbl="fgAcc1" presStyleIdx="0" presStyleCnt="3">
        <dgm:presLayoutVars>
          <dgm:bulletEnabled val="1"/>
        </dgm:presLayoutVars>
      </dgm:prSet>
      <dgm:spPr/>
    </dgm:pt>
    <dgm:pt modelId="{901A8786-E561-444E-9656-63D82A200CAF}" type="pres">
      <dgm:prSet presAssocID="{0B9F218B-4B4D-4686-BF69-FDA6C2A86FC9}" presName="aSpace" presStyleCnt="0"/>
      <dgm:spPr/>
    </dgm:pt>
    <dgm:pt modelId="{043AAE82-6A95-41B2-8425-6FCFA071EEE8}" type="pres">
      <dgm:prSet presAssocID="{FABCF490-68BF-4B6D-BA61-224642CA06D8}" presName="aNode" presStyleLbl="fgAcc1" presStyleIdx="1" presStyleCnt="3">
        <dgm:presLayoutVars>
          <dgm:bulletEnabled val="1"/>
        </dgm:presLayoutVars>
      </dgm:prSet>
      <dgm:spPr/>
    </dgm:pt>
    <dgm:pt modelId="{2DC421D3-5743-41AF-97D2-273216C8FFF2}" type="pres">
      <dgm:prSet presAssocID="{FABCF490-68BF-4B6D-BA61-224642CA06D8}" presName="aSpace" presStyleCnt="0"/>
      <dgm:spPr/>
    </dgm:pt>
    <dgm:pt modelId="{9906D4C9-7FC5-419D-8709-36F44FC9AAC0}" type="pres">
      <dgm:prSet presAssocID="{1F0751A6-B273-4E20-9F31-5A5FD942A11B}" presName="aNode" presStyleLbl="fgAcc1" presStyleIdx="2" presStyleCnt="3">
        <dgm:presLayoutVars>
          <dgm:bulletEnabled val="1"/>
        </dgm:presLayoutVars>
      </dgm:prSet>
      <dgm:spPr/>
    </dgm:pt>
    <dgm:pt modelId="{9762E1C9-6BF1-4552-8729-214FABBFAB85}" type="pres">
      <dgm:prSet presAssocID="{1F0751A6-B273-4E20-9F31-5A5FD942A11B}" presName="aSpace" presStyleCnt="0"/>
      <dgm:spPr/>
    </dgm:pt>
  </dgm:ptLst>
  <dgm:cxnLst>
    <dgm:cxn modelId="{25D53C19-A940-49D7-A31E-6BBD56670D0E}" srcId="{433D41DA-73BB-4BF8-8797-110C3980AAAB}" destId="{0B9F218B-4B4D-4686-BF69-FDA6C2A86FC9}" srcOrd="0" destOrd="0" parTransId="{37D18402-08CD-4C2A-9B49-11B028AF724D}" sibTransId="{E448DBAE-D753-4DF5-A6BA-AF93DD9223A6}"/>
    <dgm:cxn modelId="{9C4F3952-623C-4B10-8BA5-3B582D2F15F1}" type="presOf" srcId="{433D41DA-73BB-4BF8-8797-110C3980AAAB}" destId="{DA981E0A-55A3-4EA1-BA7F-BE0B4E05E5B4}" srcOrd="0" destOrd="0" presId="urn:microsoft.com/office/officeart/2005/8/layout/pyramid2"/>
    <dgm:cxn modelId="{823F178E-76D4-4BA2-81A0-BB6A0F16513A}" type="presOf" srcId="{0B9F218B-4B4D-4686-BF69-FDA6C2A86FC9}" destId="{165F5C45-C617-4582-9BB6-945B5450B96C}" srcOrd="0" destOrd="0" presId="urn:microsoft.com/office/officeart/2005/8/layout/pyramid2"/>
    <dgm:cxn modelId="{9EFDBE9C-389F-4F25-84B4-E910B2AB47D7}" type="presOf" srcId="{1F0751A6-B273-4E20-9F31-5A5FD942A11B}" destId="{9906D4C9-7FC5-419D-8709-36F44FC9AAC0}" srcOrd="0" destOrd="0" presId="urn:microsoft.com/office/officeart/2005/8/layout/pyramid2"/>
    <dgm:cxn modelId="{8122D8AE-DA22-45B7-8B1A-DDFFF2594E37}" srcId="{433D41DA-73BB-4BF8-8797-110C3980AAAB}" destId="{1F0751A6-B273-4E20-9F31-5A5FD942A11B}" srcOrd="2" destOrd="0" parTransId="{6EF5E4A5-D0AF-4CFE-8CE6-8AE0DA4DE172}" sibTransId="{24CDAEDD-8E21-4689-87F0-7D7B5CA55238}"/>
    <dgm:cxn modelId="{06EE19BD-909F-4E5B-AAEC-7EFE74150AAC}" srcId="{433D41DA-73BB-4BF8-8797-110C3980AAAB}" destId="{FABCF490-68BF-4B6D-BA61-224642CA06D8}" srcOrd="1" destOrd="0" parTransId="{23FE640A-6B36-4C93-8266-DC92E5735A0D}" sibTransId="{A7491865-F827-4574-8623-DDFC2A6ECF13}"/>
    <dgm:cxn modelId="{B8143DCA-5A60-4A1B-8F0B-121A3217CF01}" type="presOf" srcId="{FABCF490-68BF-4B6D-BA61-224642CA06D8}" destId="{043AAE82-6A95-41B2-8425-6FCFA071EEE8}" srcOrd="0" destOrd="0" presId="urn:microsoft.com/office/officeart/2005/8/layout/pyramid2"/>
    <dgm:cxn modelId="{579CE2FA-FF95-456E-9D92-4EC2B0B0348C}" type="presParOf" srcId="{DA981E0A-55A3-4EA1-BA7F-BE0B4E05E5B4}" destId="{BADAA9E4-0AE1-478A-AC35-D9626BBB2188}" srcOrd="0" destOrd="0" presId="urn:microsoft.com/office/officeart/2005/8/layout/pyramid2"/>
    <dgm:cxn modelId="{45C1AB9C-A737-442B-A744-37AF7F1BEEC1}" type="presParOf" srcId="{DA981E0A-55A3-4EA1-BA7F-BE0B4E05E5B4}" destId="{DA217991-4B36-460C-A993-F21141FE85EA}" srcOrd="1" destOrd="0" presId="urn:microsoft.com/office/officeart/2005/8/layout/pyramid2"/>
    <dgm:cxn modelId="{DF88938C-F348-4CC3-B1F3-6145CFCD4CEB}" type="presParOf" srcId="{DA217991-4B36-460C-A993-F21141FE85EA}" destId="{165F5C45-C617-4582-9BB6-945B5450B96C}" srcOrd="0" destOrd="0" presId="urn:microsoft.com/office/officeart/2005/8/layout/pyramid2"/>
    <dgm:cxn modelId="{C7DEEF11-F3D5-4ADC-8594-D940B21D73AA}" type="presParOf" srcId="{DA217991-4B36-460C-A993-F21141FE85EA}" destId="{901A8786-E561-444E-9656-63D82A200CAF}" srcOrd="1" destOrd="0" presId="urn:microsoft.com/office/officeart/2005/8/layout/pyramid2"/>
    <dgm:cxn modelId="{12199035-E629-4BCA-A0EA-AADE53FC732E}" type="presParOf" srcId="{DA217991-4B36-460C-A993-F21141FE85EA}" destId="{043AAE82-6A95-41B2-8425-6FCFA071EEE8}" srcOrd="2" destOrd="0" presId="urn:microsoft.com/office/officeart/2005/8/layout/pyramid2"/>
    <dgm:cxn modelId="{D9394C83-6ED5-4D39-A11F-436E8ADB358C}" type="presParOf" srcId="{DA217991-4B36-460C-A993-F21141FE85EA}" destId="{2DC421D3-5743-41AF-97D2-273216C8FFF2}" srcOrd="3" destOrd="0" presId="urn:microsoft.com/office/officeart/2005/8/layout/pyramid2"/>
    <dgm:cxn modelId="{55565D86-9433-4BB5-887E-C5526ED7ECC1}" type="presParOf" srcId="{DA217991-4B36-460C-A993-F21141FE85EA}" destId="{9906D4C9-7FC5-419D-8709-36F44FC9AAC0}" srcOrd="4" destOrd="0" presId="urn:microsoft.com/office/officeart/2005/8/layout/pyramid2"/>
    <dgm:cxn modelId="{4B2D8D22-197F-4DC1-910D-BF1AE1C4C5B8}" type="presParOf" srcId="{DA217991-4B36-460C-A993-F21141FE85EA}" destId="{9762E1C9-6BF1-4552-8729-214FABBFAB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D41DA-73BB-4BF8-8797-110C3980AAA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B9F218B-4B4D-4686-BF69-FDA6C2A86FC9}">
      <dgm:prSet phldrT="[Tekst]"/>
      <dgm:spPr/>
      <dgm:t>
        <a:bodyPr/>
        <a:lstStyle/>
        <a:p>
          <a:r>
            <a:rPr lang="pl-PL" dirty="0"/>
            <a:t>Relacja</a:t>
          </a:r>
        </a:p>
      </dgm:t>
    </dgm:pt>
    <dgm:pt modelId="{37D18402-08CD-4C2A-9B49-11B028AF724D}" type="parTrans" cxnId="{25D53C19-A940-49D7-A31E-6BBD56670D0E}">
      <dgm:prSet/>
      <dgm:spPr/>
      <dgm:t>
        <a:bodyPr/>
        <a:lstStyle/>
        <a:p>
          <a:endParaRPr lang="pl-PL"/>
        </a:p>
      </dgm:t>
    </dgm:pt>
    <dgm:pt modelId="{E448DBAE-D753-4DF5-A6BA-AF93DD9223A6}" type="sibTrans" cxnId="{25D53C19-A940-49D7-A31E-6BBD56670D0E}">
      <dgm:prSet/>
      <dgm:spPr/>
      <dgm:t>
        <a:bodyPr/>
        <a:lstStyle/>
        <a:p>
          <a:endParaRPr lang="pl-PL"/>
        </a:p>
      </dgm:t>
    </dgm:pt>
    <dgm:pt modelId="{FABCF490-68BF-4B6D-BA61-224642CA06D8}">
      <dgm:prSet phldrT="[Tekst]"/>
      <dgm:spPr/>
      <dgm:t>
        <a:bodyPr/>
        <a:lstStyle/>
        <a:p>
          <a:r>
            <a:rPr lang="pl-PL" dirty="0"/>
            <a:t>Rodzinne rytuały</a:t>
          </a:r>
        </a:p>
      </dgm:t>
    </dgm:pt>
    <dgm:pt modelId="{23FE640A-6B36-4C93-8266-DC92E5735A0D}" type="parTrans" cxnId="{06EE19BD-909F-4E5B-AAEC-7EFE74150AAC}">
      <dgm:prSet/>
      <dgm:spPr/>
      <dgm:t>
        <a:bodyPr/>
        <a:lstStyle/>
        <a:p>
          <a:endParaRPr lang="pl-PL"/>
        </a:p>
      </dgm:t>
    </dgm:pt>
    <dgm:pt modelId="{A7491865-F827-4574-8623-DDFC2A6ECF13}" type="sibTrans" cxnId="{06EE19BD-909F-4E5B-AAEC-7EFE74150AAC}">
      <dgm:prSet/>
      <dgm:spPr/>
      <dgm:t>
        <a:bodyPr/>
        <a:lstStyle/>
        <a:p>
          <a:endParaRPr lang="pl-PL"/>
        </a:p>
      </dgm:t>
    </dgm:pt>
    <dgm:pt modelId="{1F0751A6-B273-4E20-9F31-5A5FD942A11B}">
      <dgm:prSet phldrT="[Tekst]"/>
      <dgm:spPr/>
      <dgm:t>
        <a:bodyPr/>
        <a:lstStyle/>
        <a:p>
          <a:r>
            <a:rPr lang="pl-PL" dirty="0"/>
            <a:t>Ramy rodzinne</a:t>
          </a:r>
        </a:p>
      </dgm:t>
    </dgm:pt>
    <dgm:pt modelId="{6EF5E4A5-D0AF-4CFE-8CE6-8AE0DA4DE172}" type="parTrans" cxnId="{8122D8AE-DA22-45B7-8B1A-DDFFF2594E37}">
      <dgm:prSet/>
      <dgm:spPr/>
      <dgm:t>
        <a:bodyPr/>
        <a:lstStyle/>
        <a:p>
          <a:endParaRPr lang="pl-PL"/>
        </a:p>
      </dgm:t>
    </dgm:pt>
    <dgm:pt modelId="{24CDAEDD-8E21-4689-87F0-7D7B5CA55238}" type="sibTrans" cxnId="{8122D8AE-DA22-45B7-8B1A-DDFFF2594E37}">
      <dgm:prSet/>
      <dgm:spPr/>
      <dgm:t>
        <a:bodyPr/>
        <a:lstStyle/>
        <a:p>
          <a:endParaRPr lang="pl-PL"/>
        </a:p>
      </dgm:t>
    </dgm:pt>
    <dgm:pt modelId="{DA981E0A-55A3-4EA1-BA7F-BE0B4E05E5B4}" type="pres">
      <dgm:prSet presAssocID="{433D41DA-73BB-4BF8-8797-110C3980AAAB}" presName="compositeShape" presStyleCnt="0">
        <dgm:presLayoutVars>
          <dgm:dir/>
          <dgm:resizeHandles/>
        </dgm:presLayoutVars>
      </dgm:prSet>
      <dgm:spPr/>
    </dgm:pt>
    <dgm:pt modelId="{BADAA9E4-0AE1-478A-AC35-D9626BBB2188}" type="pres">
      <dgm:prSet presAssocID="{433D41DA-73BB-4BF8-8797-110C3980AAAB}" presName="pyramid" presStyleLbl="node1" presStyleIdx="0" presStyleCnt="1" custLinFactNeighborX="4688" custLinFactNeighborY="9795"/>
      <dgm:spPr/>
    </dgm:pt>
    <dgm:pt modelId="{DA217991-4B36-460C-A993-F21141FE85EA}" type="pres">
      <dgm:prSet presAssocID="{433D41DA-73BB-4BF8-8797-110C3980AAAB}" presName="theList" presStyleCnt="0"/>
      <dgm:spPr/>
    </dgm:pt>
    <dgm:pt modelId="{165F5C45-C617-4582-9BB6-945B5450B96C}" type="pres">
      <dgm:prSet presAssocID="{0B9F218B-4B4D-4686-BF69-FDA6C2A86FC9}" presName="aNode" presStyleLbl="fgAcc1" presStyleIdx="0" presStyleCnt="3">
        <dgm:presLayoutVars>
          <dgm:bulletEnabled val="1"/>
        </dgm:presLayoutVars>
      </dgm:prSet>
      <dgm:spPr/>
    </dgm:pt>
    <dgm:pt modelId="{901A8786-E561-444E-9656-63D82A200CAF}" type="pres">
      <dgm:prSet presAssocID="{0B9F218B-4B4D-4686-BF69-FDA6C2A86FC9}" presName="aSpace" presStyleCnt="0"/>
      <dgm:spPr/>
    </dgm:pt>
    <dgm:pt modelId="{043AAE82-6A95-41B2-8425-6FCFA071EEE8}" type="pres">
      <dgm:prSet presAssocID="{FABCF490-68BF-4B6D-BA61-224642CA06D8}" presName="aNode" presStyleLbl="fgAcc1" presStyleIdx="1" presStyleCnt="3">
        <dgm:presLayoutVars>
          <dgm:bulletEnabled val="1"/>
        </dgm:presLayoutVars>
      </dgm:prSet>
      <dgm:spPr/>
    </dgm:pt>
    <dgm:pt modelId="{2DC421D3-5743-41AF-97D2-273216C8FFF2}" type="pres">
      <dgm:prSet presAssocID="{FABCF490-68BF-4B6D-BA61-224642CA06D8}" presName="aSpace" presStyleCnt="0"/>
      <dgm:spPr/>
    </dgm:pt>
    <dgm:pt modelId="{9906D4C9-7FC5-419D-8709-36F44FC9AAC0}" type="pres">
      <dgm:prSet presAssocID="{1F0751A6-B273-4E20-9F31-5A5FD942A11B}" presName="aNode" presStyleLbl="fgAcc1" presStyleIdx="2" presStyleCnt="3">
        <dgm:presLayoutVars>
          <dgm:bulletEnabled val="1"/>
        </dgm:presLayoutVars>
      </dgm:prSet>
      <dgm:spPr/>
    </dgm:pt>
    <dgm:pt modelId="{9762E1C9-6BF1-4552-8729-214FABBFAB85}" type="pres">
      <dgm:prSet presAssocID="{1F0751A6-B273-4E20-9F31-5A5FD942A11B}" presName="aSpace" presStyleCnt="0"/>
      <dgm:spPr/>
    </dgm:pt>
  </dgm:ptLst>
  <dgm:cxnLst>
    <dgm:cxn modelId="{25D53C19-A940-49D7-A31E-6BBD56670D0E}" srcId="{433D41DA-73BB-4BF8-8797-110C3980AAAB}" destId="{0B9F218B-4B4D-4686-BF69-FDA6C2A86FC9}" srcOrd="0" destOrd="0" parTransId="{37D18402-08CD-4C2A-9B49-11B028AF724D}" sibTransId="{E448DBAE-D753-4DF5-A6BA-AF93DD9223A6}"/>
    <dgm:cxn modelId="{9C4F3952-623C-4B10-8BA5-3B582D2F15F1}" type="presOf" srcId="{433D41DA-73BB-4BF8-8797-110C3980AAAB}" destId="{DA981E0A-55A3-4EA1-BA7F-BE0B4E05E5B4}" srcOrd="0" destOrd="0" presId="urn:microsoft.com/office/officeart/2005/8/layout/pyramid2"/>
    <dgm:cxn modelId="{823F178E-76D4-4BA2-81A0-BB6A0F16513A}" type="presOf" srcId="{0B9F218B-4B4D-4686-BF69-FDA6C2A86FC9}" destId="{165F5C45-C617-4582-9BB6-945B5450B96C}" srcOrd="0" destOrd="0" presId="urn:microsoft.com/office/officeart/2005/8/layout/pyramid2"/>
    <dgm:cxn modelId="{9EFDBE9C-389F-4F25-84B4-E910B2AB47D7}" type="presOf" srcId="{1F0751A6-B273-4E20-9F31-5A5FD942A11B}" destId="{9906D4C9-7FC5-419D-8709-36F44FC9AAC0}" srcOrd="0" destOrd="0" presId="urn:microsoft.com/office/officeart/2005/8/layout/pyramid2"/>
    <dgm:cxn modelId="{8122D8AE-DA22-45B7-8B1A-DDFFF2594E37}" srcId="{433D41DA-73BB-4BF8-8797-110C3980AAAB}" destId="{1F0751A6-B273-4E20-9F31-5A5FD942A11B}" srcOrd="2" destOrd="0" parTransId="{6EF5E4A5-D0AF-4CFE-8CE6-8AE0DA4DE172}" sibTransId="{24CDAEDD-8E21-4689-87F0-7D7B5CA55238}"/>
    <dgm:cxn modelId="{06EE19BD-909F-4E5B-AAEC-7EFE74150AAC}" srcId="{433D41DA-73BB-4BF8-8797-110C3980AAAB}" destId="{FABCF490-68BF-4B6D-BA61-224642CA06D8}" srcOrd="1" destOrd="0" parTransId="{23FE640A-6B36-4C93-8266-DC92E5735A0D}" sibTransId="{A7491865-F827-4574-8623-DDFC2A6ECF13}"/>
    <dgm:cxn modelId="{B8143DCA-5A60-4A1B-8F0B-121A3217CF01}" type="presOf" srcId="{FABCF490-68BF-4B6D-BA61-224642CA06D8}" destId="{043AAE82-6A95-41B2-8425-6FCFA071EEE8}" srcOrd="0" destOrd="0" presId="urn:microsoft.com/office/officeart/2005/8/layout/pyramid2"/>
    <dgm:cxn modelId="{579CE2FA-FF95-456E-9D92-4EC2B0B0348C}" type="presParOf" srcId="{DA981E0A-55A3-4EA1-BA7F-BE0B4E05E5B4}" destId="{BADAA9E4-0AE1-478A-AC35-D9626BBB2188}" srcOrd="0" destOrd="0" presId="urn:microsoft.com/office/officeart/2005/8/layout/pyramid2"/>
    <dgm:cxn modelId="{45C1AB9C-A737-442B-A744-37AF7F1BEEC1}" type="presParOf" srcId="{DA981E0A-55A3-4EA1-BA7F-BE0B4E05E5B4}" destId="{DA217991-4B36-460C-A993-F21141FE85EA}" srcOrd="1" destOrd="0" presId="urn:microsoft.com/office/officeart/2005/8/layout/pyramid2"/>
    <dgm:cxn modelId="{DF88938C-F348-4CC3-B1F3-6145CFCD4CEB}" type="presParOf" srcId="{DA217991-4B36-460C-A993-F21141FE85EA}" destId="{165F5C45-C617-4582-9BB6-945B5450B96C}" srcOrd="0" destOrd="0" presId="urn:microsoft.com/office/officeart/2005/8/layout/pyramid2"/>
    <dgm:cxn modelId="{C7DEEF11-F3D5-4ADC-8594-D940B21D73AA}" type="presParOf" srcId="{DA217991-4B36-460C-A993-F21141FE85EA}" destId="{901A8786-E561-444E-9656-63D82A200CAF}" srcOrd="1" destOrd="0" presId="urn:microsoft.com/office/officeart/2005/8/layout/pyramid2"/>
    <dgm:cxn modelId="{12199035-E629-4BCA-A0EA-AADE53FC732E}" type="presParOf" srcId="{DA217991-4B36-460C-A993-F21141FE85EA}" destId="{043AAE82-6A95-41B2-8425-6FCFA071EEE8}" srcOrd="2" destOrd="0" presId="urn:microsoft.com/office/officeart/2005/8/layout/pyramid2"/>
    <dgm:cxn modelId="{D9394C83-6ED5-4D39-A11F-436E8ADB358C}" type="presParOf" srcId="{DA217991-4B36-460C-A993-F21141FE85EA}" destId="{2DC421D3-5743-41AF-97D2-273216C8FFF2}" srcOrd="3" destOrd="0" presId="urn:microsoft.com/office/officeart/2005/8/layout/pyramid2"/>
    <dgm:cxn modelId="{55565D86-9433-4BB5-887E-C5526ED7ECC1}" type="presParOf" srcId="{DA217991-4B36-460C-A993-F21141FE85EA}" destId="{9906D4C9-7FC5-419D-8709-36F44FC9AAC0}" srcOrd="4" destOrd="0" presId="urn:microsoft.com/office/officeart/2005/8/layout/pyramid2"/>
    <dgm:cxn modelId="{4B2D8D22-197F-4DC1-910D-BF1AE1C4C5B8}" type="presParOf" srcId="{DA217991-4B36-460C-A993-F21141FE85EA}" destId="{9762E1C9-6BF1-4552-8729-214FABBFAB8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61C1-7EA2-4544-A5E2-CE5E0EC2BE56}">
      <dsp:nvSpPr>
        <dsp:cNvPr id="0" name=""/>
        <dsp:cNvSpPr/>
      </dsp:nvSpPr>
      <dsp:spPr>
        <a:xfrm>
          <a:off x="0" y="1568"/>
          <a:ext cx="1476537" cy="3622252"/>
        </a:xfrm>
        <a:prstGeom prst="roundRect">
          <a:avLst>
            <a:gd name="adj" fmla="val 10000"/>
          </a:avLst>
        </a:prstGeom>
        <a:solidFill>
          <a:srgbClr val="E313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Niebezpieczne i szkodliwe treści</a:t>
          </a:r>
        </a:p>
      </dsp:txBody>
      <dsp:txXfrm>
        <a:off x="43246" y="44814"/>
        <a:ext cx="1390045" cy="3535760"/>
      </dsp:txXfrm>
    </dsp:sp>
    <dsp:sp modelId="{DAFE5D79-5FB7-4EFD-A67E-767AD3233B80}">
      <dsp:nvSpPr>
        <dsp:cNvPr id="0" name=""/>
        <dsp:cNvSpPr/>
      </dsp:nvSpPr>
      <dsp:spPr>
        <a:xfrm>
          <a:off x="1725430" y="784"/>
          <a:ext cx="1476537" cy="244379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Uzależnienie</a:t>
          </a:r>
        </a:p>
      </dsp:txBody>
      <dsp:txXfrm>
        <a:off x="1768676" y="44030"/>
        <a:ext cx="1390045" cy="2357299"/>
      </dsp:txXfrm>
    </dsp:sp>
    <dsp:sp modelId="{E498CD96-68E6-48E2-98EF-A22F08A293D4}">
      <dsp:nvSpPr>
        <dsp:cNvPr id="0" name=""/>
        <dsp:cNvSpPr/>
      </dsp:nvSpPr>
      <dsp:spPr>
        <a:xfrm>
          <a:off x="3412360" y="98631"/>
          <a:ext cx="1476537" cy="10846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Gry komputerowe</a:t>
          </a:r>
        </a:p>
      </dsp:txBody>
      <dsp:txXfrm>
        <a:off x="3444129" y="130400"/>
        <a:ext cx="1412999" cy="1021131"/>
      </dsp:txXfrm>
    </dsp:sp>
    <dsp:sp modelId="{DCFF6917-6014-40C2-BEF6-BE06442D1260}">
      <dsp:nvSpPr>
        <dsp:cNvPr id="0" name=""/>
        <dsp:cNvSpPr/>
      </dsp:nvSpPr>
      <dsp:spPr>
        <a:xfrm>
          <a:off x="3412360" y="2448277"/>
          <a:ext cx="1476537" cy="108466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Cyberprzemoc</a:t>
          </a:r>
        </a:p>
      </dsp:txBody>
      <dsp:txXfrm>
        <a:off x="3444129" y="2480046"/>
        <a:ext cx="1412999" cy="1021131"/>
      </dsp:txXfrm>
    </dsp:sp>
    <dsp:sp modelId="{9F179B8E-E11C-4330-8D4C-8731E703C4D5}">
      <dsp:nvSpPr>
        <dsp:cNvPr id="0" name=""/>
        <dsp:cNvSpPr/>
      </dsp:nvSpPr>
      <dsp:spPr>
        <a:xfrm>
          <a:off x="3412360" y="1276747"/>
          <a:ext cx="1476537" cy="108466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Fonoholizm</a:t>
          </a:r>
        </a:p>
      </dsp:txBody>
      <dsp:txXfrm>
        <a:off x="3444129" y="1308516"/>
        <a:ext cx="1412999" cy="1021131"/>
      </dsp:txXfrm>
    </dsp:sp>
    <dsp:sp modelId="{04B11964-ABF5-480D-8A27-2B02035068E9}">
      <dsp:nvSpPr>
        <dsp:cNvPr id="0" name=""/>
        <dsp:cNvSpPr/>
      </dsp:nvSpPr>
      <dsp:spPr>
        <a:xfrm>
          <a:off x="5040564" y="63632"/>
          <a:ext cx="1475096" cy="1142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7400">
              <a:srgbClr val="B0C6E1"/>
            </a:gs>
            <a:gs pos="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C00000"/>
              </a:solidFill>
            </a:rPr>
            <a:t>Wiek: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C00000"/>
              </a:solidFill>
            </a:rPr>
            <a:t>5-11 lat</a:t>
          </a:r>
        </a:p>
      </dsp:txBody>
      <dsp:txXfrm>
        <a:off x="5074019" y="97087"/>
        <a:ext cx="1408186" cy="1075311"/>
      </dsp:txXfrm>
    </dsp:sp>
    <dsp:sp modelId="{7ED468FB-1859-4FBC-AB3D-240F0EA66BB7}">
      <dsp:nvSpPr>
        <dsp:cNvPr id="0" name=""/>
        <dsp:cNvSpPr/>
      </dsp:nvSpPr>
      <dsp:spPr>
        <a:xfrm>
          <a:off x="5040553" y="1288872"/>
          <a:ext cx="1476537" cy="2190630"/>
        </a:xfrm>
        <a:prstGeom prst="roundRect">
          <a:avLst>
            <a:gd name="adj" fmla="val 10000"/>
          </a:avLst>
        </a:prstGeom>
        <a:gradFill rotWithShape="0">
          <a:gsLst>
            <a:gs pos="33000">
              <a:schemeClr val="tx2">
                <a:lumMod val="40000"/>
                <a:lumOff val="60000"/>
              </a:schemeClr>
            </a:gs>
            <a:gs pos="71000">
              <a:srgbClr val="FFC000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C00000"/>
              </a:solidFill>
            </a:rPr>
            <a:t>Wiek: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C00000"/>
              </a:solidFill>
            </a:rPr>
            <a:t>12-15 lat</a:t>
          </a:r>
        </a:p>
      </dsp:txBody>
      <dsp:txXfrm>
        <a:off x="5083799" y="1332118"/>
        <a:ext cx="1390045" cy="2104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A9E4-0AE1-478A-AC35-D9626BBB2188}">
      <dsp:nvSpPr>
        <dsp:cNvPr id="0" name=""/>
        <dsp:cNvSpPr/>
      </dsp:nvSpPr>
      <dsp:spPr>
        <a:xfrm>
          <a:off x="360028" y="0"/>
          <a:ext cx="2408499" cy="24084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5C45-C617-4582-9BB6-945B5450B96C}">
      <dsp:nvSpPr>
        <dsp:cNvPr id="0" name=""/>
        <dsp:cNvSpPr/>
      </dsp:nvSpPr>
      <dsp:spPr>
        <a:xfrm>
          <a:off x="1523382" y="242143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Internet</a:t>
          </a:r>
        </a:p>
      </dsp:txBody>
      <dsp:txXfrm>
        <a:off x="1551214" y="269975"/>
        <a:ext cx="1509861" cy="514473"/>
      </dsp:txXfrm>
    </dsp:sp>
    <dsp:sp modelId="{043AAE82-6A95-41B2-8425-6FCFA071EEE8}">
      <dsp:nvSpPr>
        <dsp:cNvPr id="0" name=""/>
        <dsp:cNvSpPr/>
      </dsp:nvSpPr>
      <dsp:spPr>
        <a:xfrm>
          <a:off x="1523382" y="883547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Mobilność</a:t>
          </a:r>
        </a:p>
      </dsp:txBody>
      <dsp:txXfrm>
        <a:off x="1551214" y="911379"/>
        <a:ext cx="1509861" cy="514473"/>
      </dsp:txXfrm>
    </dsp:sp>
    <dsp:sp modelId="{9906D4C9-7FC5-419D-8709-36F44FC9AAC0}">
      <dsp:nvSpPr>
        <dsp:cNvPr id="0" name=""/>
        <dsp:cNvSpPr/>
      </dsp:nvSpPr>
      <dsp:spPr>
        <a:xfrm>
          <a:off x="1523382" y="1524952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Aplikacje</a:t>
          </a:r>
        </a:p>
      </dsp:txBody>
      <dsp:txXfrm>
        <a:off x="1551214" y="1552784"/>
        <a:ext cx="1509861" cy="514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A9E4-0AE1-478A-AC35-D9626BBB2188}">
      <dsp:nvSpPr>
        <dsp:cNvPr id="0" name=""/>
        <dsp:cNvSpPr/>
      </dsp:nvSpPr>
      <dsp:spPr>
        <a:xfrm>
          <a:off x="432042" y="0"/>
          <a:ext cx="2408499" cy="24084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5C45-C617-4582-9BB6-945B5450B96C}">
      <dsp:nvSpPr>
        <dsp:cNvPr id="0" name=""/>
        <dsp:cNvSpPr/>
      </dsp:nvSpPr>
      <dsp:spPr>
        <a:xfrm>
          <a:off x="1523382" y="242143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Relacja</a:t>
          </a:r>
        </a:p>
      </dsp:txBody>
      <dsp:txXfrm>
        <a:off x="1551214" y="269975"/>
        <a:ext cx="1509861" cy="514473"/>
      </dsp:txXfrm>
    </dsp:sp>
    <dsp:sp modelId="{043AAE82-6A95-41B2-8425-6FCFA071EEE8}">
      <dsp:nvSpPr>
        <dsp:cNvPr id="0" name=""/>
        <dsp:cNvSpPr/>
      </dsp:nvSpPr>
      <dsp:spPr>
        <a:xfrm>
          <a:off x="1523382" y="883547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Rodzinne rytuały</a:t>
          </a:r>
        </a:p>
      </dsp:txBody>
      <dsp:txXfrm>
        <a:off x="1551214" y="911379"/>
        <a:ext cx="1509861" cy="514473"/>
      </dsp:txXfrm>
    </dsp:sp>
    <dsp:sp modelId="{9906D4C9-7FC5-419D-8709-36F44FC9AAC0}">
      <dsp:nvSpPr>
        <dsp:cNvPr id="0" name=""/>
        <dsp:cNvSpPr/>
      </dsp:nvSpPr>
      <dsp:spPr>
        <a:xfrm>
          <a:off x="1523382" y="1524952"/>
          <a:ext cx="1565525" cy="5701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Ramy rodzinne</a:t>
          </a:r>
        </a:p>
      </dsp:txBody>
      <dsp:txXfrm>
        <a:off x="1551214" y="1552784"/>
        <a:ext cx="1509861" cy="514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706688" y="6654800"/>
            <a:ext cx="6437312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46" descr="ARTE_pr_PPt_Punt"/>
          <p:cNvPicPr>
            <a:picLocks noChangeAspect="1" noChangeArrowheads="1"/>
          </p:cNvPicPr>
          <p:nvPr userDrawn="1"/>
        </p:nvPicPr>
        <p:blipFill>
          <a:blip r:embed="rId2" cstate="print"/>
          <a:srcRect t="20750"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>
            <a:off x="0" y="1"/>
            <a:ext cx="1282700" cy="2357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f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-144000" y="4896000"/>
            <a:ext cx="3000364" cy="18401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401080" cy="4789227"/>
          </a:xfrm>
        </p:spPr>
        <p:txBody>
          <a:bodyPr/>
          <a:lstStyle>
            <a:lvl1pPr algn="just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358246" cy="714356"/>
          </a:xfrm>
        </p:spPr>
        <p:txBody>
          <a:bodyPr>
            <a:noAutofit/>
          </a:bodyPr>
          <a:lstStyle>
            <a:lvl1pPr algn="ctr">
              <a:tabLst>
                <a:tab pos="2514600" algn="l"/>
              </a:tabLst>
              <a:defRPr sz="3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/>
                  </a:inn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7" descr="graf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214"/>
          <a:stretch>
            <a:fillRect/>
          </a:stretch>
        </p:blipFill>
        <p:spPr bwMode="auto">
          <a:xfrm flipH="1">
            <a:off x="8501058" y="0"/>
            <a:ext cx="642942" cy="1285929"/>
          </a:xfrm>
          <a:prstGeom prst="rect">
            <a:avLst/>
          </a:prstGeom>
          <a:noFill/>
        </p:spPr>
      </p:pic>
      <p:pic>
        <p:nvPicPr>
          <p:cNvPr id="10" name="Picture 2" descr="C:\Documents and Settings\Usuario\Mis documentos\Mis imágenes\planeta tierra\SuperStock_1566-07522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-357214"/>
            <a:ext cx="2589233" cy="20716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2592000" y="6643710"/>
            <a:ext cx="6516000" cy="0"/>
          </a:xfrm>
          <a:prstGeom prst="line">
            <a:avLst/>
          </a:prstGeom>
          <a:noFill/>
          <a:ln w="3175">
            <a:solidFill>
              <a:srgbClr val="DA731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FAE-E94B-48D1-BC30-3D3C00174128}" type="datetimeFigureOut">
              <a:rPr lang="es-ES" smtClean="0"/>
              <a:pPr/>
              <a:t>05/11/2021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6DB2-610E-4113-9868-585D6E9D731F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46" descr="ARTE_pr_PPt_Punt"/>
          <p:cNvPicPr>
            <a:picLocks noChangeAspect="1" noChangeArrowheads="1"/>
          </p:cNvPicPr>
          <p:nvPr userDrawn="1"/>
        </p:nvPicPr>
        <p:blipFill>
          <a:blip r:embed="rId13" cstate="print"/>
          <a:srcRect t="20750"/>
          <a:stretch>
            <a:fillRect/>
          </a:stretch>
        </p:blipFill>
        <p:spPr bwMode="auto">
          <a:xfrm>
            <a:off x="0" y="1"/>
            <a:ext cx="9144000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hyperlink" Target="http://www.plikifolder.pl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ursor.edukator.pl/" TargetMode="External"/><Relationship Id="rId5" Type="http://schemas.openxmlformats.org/officeDocument/2006/relationships/hyperlink" Target="http://www.ore.edu.pl/" TargetMode="Externa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2.emf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Bezpieczeństwo </a:t>
            </a:r>
            <a:b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uczniów w sieci</a:t>
            </a:r>
            <a:r>
              <a:rPr lang="es-V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tx1"/>
                </a:solidFill>
              </a:rPr>
              <a:t>Waganowice, 15.11.2021 r.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750001" cy="30003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33535EE-2805-44FF-B4EB-F0B85ACDF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58643"/>
            <a:ext cx="3246295" cy="2164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58316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Fonoholizm – czynniki chroniące i czynniki ryzyka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38FFBB-036F-4BB8-B931-B8B4EBE2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5" y="1125538"/>
            <a:ext cx="8486010" cy="525579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97D2592-2A72-497A-83D2-08E41D01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725143"/>
            <a:ext cx="762534" cy="66337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FA1740-0C54-47F0-A26E-915FC2ED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31" y="4725143"/>
            <a:ext cx="637452" cy="6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58316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Fonoholizm – czynniki chroniące i czynniki ryzyka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38FFBB-036F-4BB8-B931-B8B4EBE2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r="2163" b="8220"/>
          <a:stretch/>
        </p:blipFill>
        <p:spPr>
          <a:xfrm>
            <a:off x="395536" y="908720"/>
            <a:ext cx="8352929" cy="5691219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ED3C6BB-3D2A-49B8-A1D0-01BAC91A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29" y="5573757"/>
            <a:ext cx="994341" cy="7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58316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Fonoholizm – czynniki chroniące i czynniki ryzyka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38FFBB-036F-4BB8-B931-B8B4EBE2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26672" b="10961"/>
          <a:stretch/>
        </p:blipFill>
        <p:spPr>
          <a:xfrm>
            <a:off x="575556" y="836712"/>
            <a:ext cx="7992888" cy="577331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1D66F6-8B47-4776-A5AB-FAE5A58C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437112"/>
            <a:ext cx="2088232" cy="12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38FFBB-036F-4BB8-B931-B8B4EBE2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348768" y="1125538"/>
            <a:ext cx="8446464" cy="5471814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0533CF8-66F8-4726-812C-D19C2F2D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9611"/>
            <a:ext cx="6550838" cy="42387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58316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Fonoholizm – kiedy się zaczyna?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2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Zagrożenia związane z tożsamością człowieka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7185554" cy="52565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2200" b="1" dirty="0"/>
              <a:t>Dysonans poznawczy</a:t>
            </a:r>
          </a:p>
          <a:p>
            <a:pPr lvl="1" algn="l"/>
            <a:r>
              <a:rPr lang="pl-PL" sz="1800" dirty="0"/>
              <a:t>niespójny komunikat sposobu postrzegania świata i własnej osoby.</a:t>
            </a:r>
          </a:p>
          <a:p>
            <a:pPr algn="l"/>
            <a:r>
              <a:rPr lang="pl-PL" sz="2200" b="1" dirty="0"/>
              <a:t>Dychotomia tożsamości</a:t>
            </a:r>
          </a:p>
          <a:p>
            <a:pPr lvl="1" algn="l"/>
            <a:r>
              <a:rPr lang="pl-PL" sz="1800" dirty="0"/>
              <a:t>stworzenie profilu konta nie pasującego do tego, kim osoba jest w realnym życiu.</a:t>
            </a:r>
          </a:p>
          <a:p>
            <a:pPr algn="l"/>
            <a:r>
              <a:rPr lang="pl-PL" sz="2200" b="1" dirty="0"/>
              <a:t>Edytowanie informacji na swój temat w Internecie</a:t>
            </a:r>
          </a:p>
          <a:p>
            <a:pPr lvl="1" algn="l"/>
            <a:r>
              <a:rPr lang="pl-PL" sz="1800" dirty="0"/>
              <a:t>nadmierne idealizowanie wizerunku zmniejsza asertywność </a:t>
            </a:r>
            <a:br>
              <a:rPr lang="pl-PL" sz="1800" dirty="0"/>
            </a:br>
            <a:r>
              <a:rPr lang="pl-PL" sz="1800" dirty="0"/>
              <a:t>i jest przyczyną niskiej samooceny.</a:t>
            </a:r>
          </a:p>
          <a:p>
            <a:pPr algn="l"/>
            <a:r>
              <a:rPr lang="pl-PL" sz="2200" b="1" dirty="0"/>
              <a:t>Eskalacja aspiracji</a:t>
            </a:r>
          </a:p>
          <a:p>
            <a:pPr lvl="1" algn="l"/>
            <a:r>
              <a:rPr lang="pl-PL" sz="1800" dirty="0"/>
              <a:t>porównywanie siebie do innych może skutkować frustracją spowodowaną postawieniem sobie celów, którym nie możemy sprostać.</a:t>
            </a:r>
          </a:p>
          <a:p>
            <a:pPr algn="l"/>
            <a:r>
              <a:rPr lang="pl-PL" sz="2200" b="1" dirty="0"/>
              <a:t>Iluzja kontroli</a:t>
            </a:r>
          </a:p>
          <a:p>
            <a:pPr lvl="1" algn="l"/>
            <a:r>
              <a:rPr lang="pl-PL" sz="1800" dirty="0"/>
              <a:t>użytkownik decyduje, które sfery swego życia zaprezentować, często z tego powodu ujawnia zbyt dużą ilość informacji.</a:t>
            </a:r>
          </a:p>
          <a:p>
            <a:pPr algn="l"/>
            <a:r>
              <a:rPr lang="pl-PL" sz="2200" b="1" dirty="0"/>
              <a:t>Iluzja dystansu</a:t>
            </a:r>
          </a:p>
          <a:p>
            <a:pPr lvl="1" algn="l"/>
            <a:r>
              <a:rPr lang="pl-PL" sz="1800" dirty="0"/>
              <a:t>użytkownik ma złudne poczucie, że jego zachowanie nie będzie mieć takich samych konsekwencji jak w świecie rzeczywistym.</a:t>
            </a:r>
          </a:p>
          <a:p>
            <a:pPr lvl="1"/>
            <a:endParaRPr lang="pl-PL" sz="1800" dirty="0"/>
          </a:p>
          <a:p>
            <a:pPr marL="457200" lvl="1" indent="0">
              <a:buNone/>
            </a:pPr>
            <a:endParaRPr lang="pl-PL" sz="1800" dirty="0"/>
          </a:p>
        </p:txBody>
      </p:sp>
      <p:pic>
        <p:nvPicPr>
          <p:cNvPr id="1026" name="Picture 2" descr="Który portal społecznościowy najlepiej wybrać do promocji swojej firmy? |  Shine On Agency Kraków">
            <a:extLst>
              <a:ext uri="{FF2B5EF4-FFF2-40B4-BE49-F238E27FC236}">
                <a16:creationId xmlns:a16="http://schemas.microsoft.com/office/drawing/2014/main" id="{C2B1CB6F-9384-4EF4-AB00-85E2DD77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019431"/>
            <a:ext cx="1146404" cy="11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80EE98C-642A-4AB4-A012-3FC0B405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08" y="4364639"/>
            <a:ext cx="1397508" cy="2087880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4AF3FDB0-E102-4E92-B8DA-E0356ECA4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22383"/>
              </p:ext>
            </p:extLst>
          </p:nvPr>
        </p:nvGraphicFramePr>
        <p:xfrm>
          <a:off x="7644156" y="1582954"/>
          <a:ext cx="1440160" cy="127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Obraz - mapa bitowa" r:id="rId5" imgW="1843920" imgH="1630800" progId="Paint.Picture">
                  <p:embed/>
                </p:oleObj>
              </mc:Choice>
              <mc:Fallback>
                <p:oleObj name="Obraz - mapa bitowa" r:id="rId5" imgW="1843920" imgH="1630800" progId="Paint.Picture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C00DFF79-E06D-49D5-9CEC-B998B1DBE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44156" y="1582954"/>
                        <a:ext cx="1440160" cy="127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6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sz="24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Zasady funkcjonowania w trójkącie cyfrowym</a:t>
            </a:r>
            <a:endParaRPr lang="es-ES" sz="24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856984" cy="5256584"/>
          </a:xfrm>
        </p:spPr>
        <p:txBody>
          <a:bodyPr>
            <a:normAutofit/>
          </a:bodyPr>
          <a:lstStyle/>
          <a:p>
            <a:pPr algn="l"/>
            <a:r>
              <a:rPr lang="pl-PL" sz="2200" b="1" dirty="0"/>
              <a:t>Edukacje medialna rodziców</a:t>
            </a:r>
          </a:p>
          <a:p>
            <a:pPr algn="l"/>
            <a:r>
              <a:rPr lang="pl-PL" sz="2200" b="1" dirty="0"/>
              <a:t>Właściwe proporcje w postrzeganiu szans i zagrożeń</a:t>
            </a:r>
          </a:p>
          <a:p>
            <a:pPr algn="l"/>
            <a:r>
              <a:rPr lang="pl-PL" sz="2200" b="1" dirty="0"/>
              <a:t>Odwrócony proces edukacji</a:t>
            </a:r>
          </a:p>
          <a:p>
            <a:pPr algn="l"/>
            <a:r>
              <a:rPr lang="pl-PL" sz="2200" b="1" dirty="0"/>
              <a:t>Pozytywny stosunek do mediów cyfrowych</a:t>
            </a:r>
          </a:p>
          <a:p>
            <a:pPr algn="l"/>
            <a:r>
              <a:rPr lang="pl-PL" sz="2200" b="1" dirty="0"/>
              <a:t>Kreatywne wykorzystanie zasobów sieci</a:t>
            </a:r>
            <a:endParaRPr lang="pl-PL" sz="1800" dirty="0"/>
          </a:p>
          <a:p>
            <a:pPr lvl="1"/>
            <a:endParaRPr lang="pl-PL" sz="1800" dirty="0"/>
          </a:p>
          <a:p>
            <a:pPr marL="457200" lvl="1" indent="0">
              <a:buNone/>
            </a:pPr>
            <a:endParaRPr lang="pl-PL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F7195F-0488-4D0F-A3F4-0BC896180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333035"/>
              </p:ext>
            </p:extLst>
          </p:nvPr>
        </p:nvGraphicFramePr>
        <p:xfrm>
          <a:off x="971600" y="3429000"/>
          <a:ext cx="3408040" cy="24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40472D8-8FC4-401E-AE42-811EEF301480}"/>
              </a:ext>
            </a:extLst>
          </p:cNvPr>
          <p:cNvSpPr txBox="1">
            <a:spLocks/>
          </p:cNvSpPr>
          <p:nvPr/>
        </p:nvSpPr>
        <p:spPr>
          <a:xfrm>
            <a:off x="4139952" y="3501008"/>
            <a:ext cx="48245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>
              <a:buNone/>
            </a:pPr>
            <a:r>
              <a:rPr lang="pl-PL" sz="2100" dirty="0"/>
              <a:t>Dane statystyczne dot. rodziców:</a:t>
            </a:r>
          </a:p>
          <a:p>
            <a:pPr lvl="1" algn="l"/>
            <a:endParaRPr lang="pl-PL" sz="2100" dirty="0"/>
          </a:p>
          <a:p>
            <a:pPr lvl="1" algn="l"/>
            <a:r>
              <a:rPr lang="pl-PL" sz="2100" dirty="0"/>
              <a:t>33,4 % nie rozmawia na temat zasad korzystania z urządzenia</a:t>
            </a:r>
          </a:p>
          <a:p>
            <a:pPr lvl="1" algn="l"/>
            <a:r>
              <a:rPr lang="pl-PL" sz="2100" dirty="0"/>
              <a:t>30,5 % nie uczy jak korzystać </a:t>
            </a:r>
            <a:br>
              <a:rPr lang="pl-PL" sz="2100" dirty="0"/>
            </a:br>
            <a:r>
              <a:rPr lang="pl-PL" sz="2100" dirty="0"/>
              <a:t>z urządzenia,</a:t>
            </a:r>
          </a:p>
          <a:p>
            <a:pPr lvl="1" algn="l"/>
            <a:r>
              <a:rPr lang="pl-PL" sz="2100" dirty="0"/>
              <a:t>20,5 % nie rozmawiało nigdy o problemie nadużywania </a:t>
            </a:r>
            <a:r>
              <a:rPr lang="pl-PL" sz="2100" dirty="0" err="1"/>
              <a:t>smartfona</a:t>
            </a:r>
            <a:r>
              <a:rPr lang="pl-PL" sz="2100" dirty="0"/>
              <a:t> przez dziecko</a:t>
            </a:r>
          </a:p>
          <a:p>
            <a:pPr lvl="1" algn="l"/>
            <a:r>
              <a:rPr lang="pl-PL" sz="2100" dirty="0"/>
              <a:t>11,1 % nie wie do czego ich dziecko wykorzystuje smartfon,</a:t>
            </a:r>
          </a:p>
          <a:p>
            <a:pPr lvl="1" algn="l"/>
            <a:r>
              <a:rPr lang="pl-PL" sz="2100" dirty="0"/>
              <a:t>10,7 % uczniów nie może liczyć na pomoc ze strony rodziców, gdy napotka </a:t>
            </a:r>
            <a:br>
              <a:rPr lang="pl-PL" sz="2100" dirty="0"/>
            </a:br>
            <a:r>
              <a:rPr lang="pl-PL" sz="2100" dirty="0"/>
              <a:t>w Internecie na treści niepokojące</a:t>
            </a:r>
          </a:p>
          <a:p>
            <a:pPr marL="457200" lvl="1" indent="0" algn="l">
              <a:buFont typeface="Arial" pitchFamily="34" charset="0"/>
              <a:buNone/>
            </a:pP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489C07-40C7-414C-B07B-BA74C706E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9335" y="2036070"/>
            <a:ext cx="1459129" cy="14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sz="40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Idea 3xR</a:t>
            </a:r>
            <a:endParaRPr lang="es-ES" sz="40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856984" cy="4896544"/>
          </a:xfrm>
        </p:spPr>
        <p:txBody>
          <a:bodyPr>
            <a:normAutofit/>
          </a:bodyPr>
          <a:lstStyle/>
          <a:p>
            <a:pPr algn="l"/>
            <a:r>
              <a:rPr lang="pl-PL" sz="2200" b="1" dirty="0"/>
              <a:t>Domowe i szkolne zasady korzystania z mediów cyfrowych</a:t>
            </a:r>
          </a:p>
          <a:p>
            <a:pPr algn="l"/>
            <a:r>
              <a:rPr lang="pl-PL" sz="2200" b="1" dirty="0"/>
              <a:t>Współdzielona uważność rodzicielska</a:t>
            </a:r>
          </a:p>
          <a:p>
            <a:pPr algn="l"/>
            <a:r>
              <a:rPr lang="pl-PL" sz="2200" b="1" dirty="0"/>
              <a:t>Alternatywa dla świata cyfrowego</a:t>
            </a:r>
          </a:p>
          <a:p>
            <a:pPr algn="l"/>
            <a:r>
              <a:rPr lang="pl-PL" sz="2200" b="1" dirty="0"/>
              <a:t>Kontrola rodzicielska</a:t>
            </a:r>
          </a:p>
          <a:p>
            <a:pPr algn="l"/>
            <a:r>
              <a:rPr lang="pl-PL" sz="2200" b="1" dirty="0"/>
              <a:t>Swobodna zabawa</a:t>
            </a:r>
          </a:p>
          <a:p>
            <a:pPr algn="l"/>
            <a:r>
              <a:rPr lang="pl-PL" sz="2200" b="1" dirty="0"/>
              <a:t>Kultura offline</a:t>
            </a:r>
          </a:p>
          <a:p>
            <a:pPr algn="l"/>
            <a:endParaRPr lang="pl-PL" sz="1800" dirty="0"/>
          </a:p>
          <a:p>
            <a:pPr lvl="1"/>
            <a:endParaRPr lang="pl-PL" sz="1800" dirty="0"/>
          </a:p>
          <a:p>
            <a:pPr marL="457200" lvl="1" indent="0">
              <a:buNone/>
            </a:pPr>
            <a:endParaRPr lang="pl-PL" sz="1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F7195F-0488-4D0F-A3F4-0BC896180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272577"/>
              </p:ext>
            </p:extLst>
          </p:nvPr>
        </p:nvGraphicFramePr>
        <p:xfrm>
          <a:off x="5600437" y="2115450"/>
          <a:ext cx="3408040" cy="24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40472D8-8FC4-401E-AE42-811EEF301480}"/>
              </a:ext>
            </a:extLst>
          </p:cNvPr>
          <p:cNvSpPr txBox="1">
            <a:spLocks/>
          </p:cNvSpPr>
          <p:nvPr/>
        </p:nvSpPr>
        <p:spPr>
          <a:xfrm>
            <a:off x="1592778" y="5229200"/>
            <a:ext cx="7416824" cy="201622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pl-PL" sz="1800" dirty="0"/>
              <a:t>przedyskutuj pomysł,</a:t>
            </a:r>
          </a:p>
          <a:p>
            <a:pPr lvl="1" algn="l"/>
            <a:r>
              <a:rPr lang="pl-PL" sz="1800" dirty="0"/>
              <a:t>praca wspólna,</a:t>
            </a:r>
          </a:p>
          <a:p>
            <a:pPr lvl="1" algn="l"/>
            <a:r>
              <a:rPr lang="pl-PL" sz="1800" dirty="0"/>
              <a:t>jesteś liderem,</a:t>
            </a:r>
          </a:p>
          <a:p>
            <a:pPr lvl="1" algn="l"/>
            <a:r>
              <a:rPr lang="pl-PL" sz="1800" dirty="0"/>
              <a:t>myśl pozytywnie,</a:t>
            </a:r>
          </a:p>
          <a:p>
            <a:pPr lvl="1" algn="l"/>
            <a:endParaRPr lang="pl-PL" sz="1800" dirty="0"/>
          </a:p>
          <a:p>
            <a:pPr lvl="1" algn="l"/>
            <a:endParaRPr lang="pl-PL" sz="1800" dirty="0"/>
          </a:p>
          <a:p>
            <a:pPr lvl="1" algn="l"/>
            <a:endParaRPr lang="pl-PL" sz="1800" dirty="0"/>
          </a:p>
          <a:p>
            <a:pPr lvl="1" algn="l"/>
            <a:r>
              <a:rPr lang="pl-PL" sz="1800" dirty="0"/>
              <a:t>wspólnie przestrzegaj,</a:t>
            </a:r>
          </a:p>
          <a:p>
            <a:pPr lvl="1" algn="l"/>
            <a:r>
              <a:rPr lang="pl-PL" sz="1800" dirty="0"/>
              <a:t>konsekwencja w działaniu,</a:t>
            </a:r>
          </a:p>
          <a:p>
            <a:pPr lvl="1" algn="l"/>
            <a:r>
              <a:rPr lang="pl-PL" sz="1800" dirty="0"/>
              <a:t>monitoruj postępy,</a:t>
            </a:r>
          </a:p>
          <a:p>
            <a:pPr lvl="1" algn="l"/>
            <a:r>
              <a:rPr lang="pl-PL" sz="1800" dirty="0"/>
              <a:t>to naprawdę ważny dzień.</a:t>
            </a:r>
          </a:p>
          <a:p>
            <a:pPr lvl="1" algn="l"/>
            <a:endParaRPr lang="pl-PL" sz="1800" dirty="0"/>
          </a:p>
          <a:p>
            <a:pPr lvl="1" algn="l"/>
            <a:endParaRPr lang="pl-PL" sz="1800" dirty="0"/>
          </a:p>
          <a:p>
            <a:pPr marL="457200" lvl="1" indent="0" algn="l">
              <a:buFont typeface="Arial" pitchFamily="34" charset="0"/>
              <a:buNone/>
            </a:pPr>
            <a:endParaRPr lang="pl-PL" sz="1400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C55AA89B-140D-487E-8FFA-874D17FE3932}"/>
              </a:ext>
            </a:extLst>
          </p:cNvPr>
          <p:cNvSpPr txBox="1">
            <a:spLocks/>
          </p:cNvSpPr>
          <p:nvPr/>
        </p:nvSpPr>
        <p:spPr>
          <a:xfrm>
            <a:off x="1592778" y="4661188"/>
            <a:ext cx="6552728" cy="113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l-PL" sz="1800" dirty="0"/>
              <a:t>Reguły ustalania zasad korzystania z urządzeń cyfrowych: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0166BA-F21C-49B2-807D-B8A89739C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440" y="3072106"/>
            <a:ext cx="1339403" cy="13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BADF4-61F6-4938-AA18-EE3D9AFB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pl-PL" dirty="0"/>
              <a:t>Cyberprzemoc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0E7DFF-C975-4239-82D4-F943FDD3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6" y="3501008"/>
            <a:ext cx="3547895" cy="298796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CC9ADF7-721D-43E2-B135-AA9C42A4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62" y="5301208"/>
            <a:ext cx="1423149" cy="11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031266" cy="4896544"/>
          </a:xfrm>
        </p:spPr>
        <p:txBody>
          <a:bodyPr>
            <a:noAutofit/>
          </a:bodyPr>
          <a:lstStyle/>
          <a:p>
            <a:pPr marL="0" indent="0" algn="l">
              <a:buClr>
                <a:srgbClr val="00B050"/>
              </a:buClr>
              <a:buNone/>
            </a:pPr>
            <a:r>
              <a:rPr lang="pl-PL" sz="1700" b="1" dirty="0"/>
              <a:t>Cyberprzemoc</a:t>
            </a:r>
            <a:r>
              <a:rPr lang="pl-PL" sz="1700" dirty="0"/>
              <a:t> to akty agresji, między innymi słownej, podejmowane z zamiarem wyrządzenia krzywdy drugiej osobie, realizowane z wykorzystaniem narzędzi elektronicznych - Internetu, komputera, telefonu komórkowego.</a:t>
            </a:r>
          </a:p>
          <a:p>
            <a:pPr marL="0" indent="0" algn="l">
              <a:buClr>
                <a:srgbClr val="00B050"/>
              </a:buClr>
              <a:buNone/>
            </a:pPr>
            <a:endParaRPr lang="pl-PL" sz="600" dirty="0"/>
          </a:p>
          <a:p>
            <a:pPr marL="0" indent="0" algn="l">
              <a:buClr>
                <a:srgbClr val="00B050"/>
              </a:buClr>
              <a:buNone/>
            </a:pPr>
            <a:r>
              <a:rPr lang="pl-PL" sz="1700" dirty="0"/>
              <a:t>Konsekwencje cyberprzemocy:</a:t>
            </a:r>
          </a:p>
          <a:p>
            <a:pPr marL="0" indent="0" algn="l">
              <a:buClr>
                <a:srgbClr val="00B050"/>
              </a:buClr>
              <a:buNone/>
            </a:pPr>
            <a:endParaRPr lang="pl-PL" sz="500" dirty="0"/>
          </a:p>
          <a:p>
            <a:pPr algn="l">
              <a:buClr>
                <a:srgbClr val="00B050"/>
              </a:buClr>
            </a:pPr>
            <a:r>
              <a:rPr lang="pl-PL" sz="1700" dirty="0"/>
              <a:t>depresja i lęk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wzmożone napięcie,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osamotnienie,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utrata zainteresowań,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ograniczenie aktywności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problemy zdrowotne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niska samoocena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trudności w budowaniu relacji</a:t>
            </a:r>
          </a:p>
          <a:p>
            <a:pPr algn="l">
              <a:buClr>
                <a:srgbClr val="00B050"/>
              </a:buClr>
            </a:pPr>
            <a:r>
              <a:rPr lang="pl-PL" sz="1700" dirty="0"/>
              <a:t>obniżenie osiągnięć szkolnych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Konsekwencje cyberprzemocy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362C4CB-D8DF-4F25-A714-F24053A5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7"/>
          <a:stretch/>
        </p:blipFill>
        <p:spPr>
          <a:xfrm>
            <a:off x="4538005" y="2680448"/>
            <a:ext cx="4332681" cy="3628874"/>
          </a:xfrm>
          <a:prstGeom prst="rect">
            <a:avLst/>
          </a:prstGeom>
        </p:spPr>
      </p:pic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894C3DD1-B691-489D-9CA1-0BE3DF136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283746"/>
              </p:ext>
            </p:extLst>
          </p:nvPr>
        </p:nvGraphicFramePr>
        <p:xfrm>
          <a:off x="3285974" y="3411234"/>
          <a:ext cx="1282796" cy="137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Obraz - mapa bitowa" r:id="rId4" imgW="2293560" imgH="2461320" progId="Paint.Picture">
                  <p:embed/>
                </p:oleObj>
              </mc:Choice>
              <mc:Fallback>
                <p:oleObj name="Obraz - mapa bitowa" r:id="rId4" imgW="2293560" imgH="2461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5974" y="3411234"/>
                        <a:ext cx="1282796" cy="1376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1"/>
            <a:ext cx="3853070" cy="5031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Formy cyberprzemocy:</a:t>
            </a:r>
          </a:p>
          <a:p>
            <a:pPr marL="0" indent="0">
              <a:buNone/>
            </a:pPr>
            <a:endParaRPr lang="pl-PL" sz="1050" dirty="0"/>
          </a:p>
          <a:p>
            <a:pPr lvl="0"/>
            <a:r>
              <a:rPr lang="pl-PL" sz="1600" dirty="0"/>
              <a:t>wojna na obelgi (ang. flaming)</a:t>
            </a:r>
          </a:p>
          <a:p>
            <a:pPr lvl="0"/>
            <a:r>
              <a:rPr lang="pl-PL" sz="1600" dirty="0"/>
              <a:t>nękanie (ang. </a:t>
            </a:r>
            <a:r>
              <a:rPr lang="pl-PL" sz="1600" dirty="0" err="1"/>
              <a:t>harassment</a:t>
            </a:r>
            <a:r>
              <a:rPr lang="pl-PL" sz="1600" dirty="0"/>
              <a:t>)</a:t>
            </a:r>
          </a:p>
          <a:p>
            <a:pPr lvl="0"/>
            <a:r>
              <a:rPr lang="pl-PL" sz="1600" dirty="0" err="1"/>
              <a:t>cyberstalking</a:t>
            </a:r>
            <a:endParaRPr lang="pl-PL" sz="1600" dirty="0"/>
          </a:p>
          <a:p>
            <a:pPr lvl="0"/>
            <a:r>
              <a:rPr lang="pl-PL" sz="1600" dirty="0"/>
              <a:t>dyskredytacja (ang. </a:t>
            </a:r>
            <a:r>
              <a:rPr lang="pl-PL" sz="1600" dirty="0" err="1"/>
              <a:t>slandering</a:t>
            </a:r>
            <a:r>
              <a:rPr lang="pl-PL" sz="1600" dirty="0"/>
              <a:t>)</a:t>
            </a:r>
          </a:p>
          <a:p>
            <a:pPr lvl="0"/>
            <a:r>
              <a:rPr lang="pl-PL" sz="1600" dirty="0"/>
              <a:t>wykluczenie</a:t>
            </a:r>
          </a:p>
          <a:p>
            <a:pPr lvl="0"/>
            <a:r>
              <a:rPr lang="pl-PL" sz="1600" dirty="0"/>
              <a:t>kradzież tożsamości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Rodzaje cyberprzemocy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4DC472-BF40-42E3-9DC1-6C0C8AEE9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>
          <a:xfrm>
            <a:off x="4355976" y="1340768"/>
            <a:ext cx="4585325" cy="5266964"/>
          </a:xfrm>
          <a:prstGeom prst="rect">
            <a:avLst/>
          </a:prstGeom>
        </p:spPr>
      </p:pic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70EA4851-2D3D-4041-8686-F10FF9DC2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74634"/>
              </p:ext>
            </p:extLst>
          </p:nvPr>
        </p:nvGraphicFramePr>
        <p:xfrm>
          <a:off x="202699" y="3311605"/>
          <a:ext cx="3973899" cy="329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Obraz - mapa bitowa" r:id="rId4" imgW="5334120" imgH="4412160" progId="Paint.Picture">
                  <p:embed/>
                </p:oleObj>
              </mc:Choice>
              <mc:Fallback>
                <p:oleObj name="Obraz - mapa bitowa" r:id="rId4" imgW="5334120" imgH="4412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699" y="3311605"/>
                        <a:ext cx="3973899" cy="3296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9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110DB1-CE32-465F-B480-21F025BC3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215327"/>
              </p:ext>
            </p:extLst>
          </p:nvPr>
        </p:nvGraphicFramePr>
        <p:xfrm>
          <a:off x="1331640" y="2636912"/>
          <a:ext cx="8376592" cy="362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62BF3FCA-9B48-4312-A08E-78A426394D1D}"/>
              </a:ext>
            </a:extLst>
          </p:cNvPr>
          <p:cNvSpPr txBox="1">
            <a:spLocks/>
          </p:cNvSpPr>
          <p:nvPr/>
        </p:nvSpPr>
        <p:spPr>
          <a:xfrm>
            <a:off x="785786" y="7143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Bezpieczeństwo </a:t>
            </a:r>
            <a:br>
              <a:rPr lang="pl-PL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uczniów w sieci</a:t>
            </a:r>
            <a:r>
              <a:rPr lang="es-VE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3168352" cy="48871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2000" dirty="0"/>
              <a:t>Poradź uczniowi, którego ktoś nęka w sieci Internet, aby:</a:t>
            </a:r>
          </a:p>
          <a:p>
            <a:pPr marL="0" indent="0" algn="l">
              <a:buNone/>
            </a:pPr>
            <a:endParaRPr lang="pl-PL" sz="700" dirty="0"/>
          </a:p>
          <a:p>
            <a:pPr lvl="0" algn="l"/>
            <a:r>
              <a:rPr lang="pl-PL" sz="2000" dirty="0"/>
              <a:t>nie utrzymywał kontaktu ze sprawcą,</a:t>
            </a:r>
          </a:p>
          <a:p>
            <a:pPr lvl="0" algn="l"/>
            <a:r>
              <a:rPr lang="pl-PL" sz="2000" dirty="0"/>
              <a:t>nie kasował dowodów </a:t>
            </a:r>
            <a:br>
              <a:rPr lang="pl-PL" sz="2000" dirty="0"/>
            </a:br>
            <a:r>
              <a:rPr lang="pl-PL" sz="2000" dirty="0"/>
              <a:t>i przedstawił je osobie dorosłej,</a:t>
            </a:r>
          </a:p>
          <a:p>
            <a:pPr lvl="0" algn="l"/>
            <a:r>
              <a:rPr lang="pl-PL" sz="2000" dirty="0"/>
              <a:t>zmienił swoje dane kontaktowe </a:t>
            </a:r>
            <a:br>
              <a:rPr lang="pl-PL" sz="2000" dirty="0"/>
            </a:br>
            <a:r>
              <a:rPr lang="pl-PL" sz="2000" dirty="0"/>
              <a:t>w komunikatorach,</a:t>
            </a:r>
          </a:p>
          <a:p>
            <a:pPr lvl="0" algn="l"/>
            <a:r>
              <a:rPr lang="pl-PL" sz="2000" dirty="0"/>
              <a:t>zablokował sprawcę, zabezpieczył profil/konto.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Nękanie (ang. </a:t>
            </a:r>
            <a:r>
              <a:rPr lang="pl-PL" sz="4800" dirty="0" err="1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harassment</a:t>
            </a:r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4107F17-6B63-42AA-835F-6897FB7A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90" y="1124744"/>
            <a:ext cx="5357611" cy="534372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13CF964-3073-4B3D-A4F2-16FDAA2A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34" y="5423910"/>
            <a:ext cx="1238746" cy="1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311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1900" dirty="0"/>
              <a:t>Podczas rozmowy z uczniem doświadczającym cyberprzemocy:</a:t>
            </a:r>
          </a:p>
          <a:p>
            <a:pPr algn="l"/>
            <a:endParaRPr lang="pl-PL" sz="1900" dirty="0"/>
          </a:p>
          <a:p>
            <a:pPr algn="l"/>
            <a:r>
              <a:rPr lang="pl-PL" sz="1900" dirty="0"/>
              <a:t>zapewnij go, że dobrze zrobił, mówiąc ci o tym, co się stało,</a:t>
            </a:r>
          </a:p>
          <a:p>
            <a:pPr algn="l"/>
            <a:r>
              <a:rPr lang="pl-PL" sz="1900" dirty="0"/>
              <a:t>powiedz, że widzisz i rozumiesz, że jest mu trudno ujawnić </a:t>
            </a:r>
            <a:br>
              <a:rPr lang="pl-PL" sz="1900" dirty="0"/>
            </a:br>
            <a:r>
              <a:rPr lang="pl-PL" sz="1900" dirty="0"/>
              <a:t>to, co go spotkało,</a:t>
            </a:r>
          </a:p>
          <a:p>
            <a:pPr algn="l"/>
            <a:r>
              <a:rPr lang="pl-PL" sz="1900" dirty="0"/>
              <a:t>powiedz mu, że nikt nie ma prawa tak się zachowywać wobec niego,</a:t>
            </a:r>
          </a:p>
          <a:p>
            <a:pPr algn="l"/>
            <a:r>
              <a:rPr lang="pl-PL" sz="1900" dirty="0"/>
              <a:t>zapewnij go, że szkoła nie toleruje żadnej formy przemocy i że postarasz się mu pomóc, uruchamiając odpowiednie procedury interwencyjne,</a:t>
            </a:r>
          </a:p>
          <a:p>
            <a:pPr algn="l"/>
            <a:r>
              <a:rPr lang="pl-PL" sz="1900" dirty="0"/>
              <a:t>poinformuj ucznia, że ma prawo zgłosić cyberprzemoc administratorowi serwisu lub zadzwonić pod numer telefonu zaufania,</a:t>
            </a:r>
          </a:p>
          <a:p>
            <a:pPr algn="l"/>
            <a:r>
              <a:rPr lang="pl-PL" sz="1900" dirty="0"/>
              <a:t>bądź uważny na pozawerbalne przejawy uczuć dziecka.</a:t>
            </a:r>
          </a:p>
          <a:p>
            <a:pPr algn="l"/>
            <a:endParaRPr lang="pl-PL" sz="190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Rozmowa z ofiarą cyberprzemocy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0448800-BC1B-476E-99C9-6C473525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5333673"/>
            <a:ext cx="5125792" cy="145914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FD3AEC6-AFF0-4A11-9ED3-566ABBCD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412776"/>
            <a:ext cx="1440160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311096"/>
          </a:xfrm>
        </p:spPr>
        <p:txBody>
          <a:bodyPr>
            <a:noAutofit/>
          </a:bodyPr>
          <a:lstStyle/>
          <a:p>
            <a:pPr algn="l"/>
            <a:endParaRPr lang="pl-PL" sz="190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FE1357-DCD0-4104-A9DF-64538C05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60926C-A8CB-44D3-87F3-07EE9759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BADF4-61F6-4938-AA18-EE3D9AFB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pl-PL" dirty="0"/>
              <a:t>Niebezpieczne i szkodliwe treści</a:t>
            </a:r>
            <a:br>
              <a:rPr lang="pl-PL" dirty="0"/>
            </a:br>
            <a:r>
              <a:rPr lang="pl-PL" dirty="0"/>
              <a:t>w sieci Internet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0E7DFF-C975-4239-82D4-F943FDD36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93620"/>
            <a:ext cx="4121757" cy="27492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28B57EF-5635-48D3-9080-1CFC7FFB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301208"/>
            <a:ext cx="1571223" cy="13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980728"/>
            <a:ext cx="3707904" cy="514995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1600" dirty="0"/>
              <a:t>Do treści szkodliwych zalicza się:</a:t>
            </a:r>
          </a:p>
          <a:p>
            <a:pPr marL="0" indent="0" algn="l">
              <a:buNone/>
            </a:pPr>
            <a:endParaRPr lang="pl-PL" sz="1600" dirty="0"/>
          </a:p>
          <a:p>
            <a:pPr lvl="0" algn="l"/>
            <a:r>
              <a:rPr lang="pl-PL" sz="1600" b="1" dirty="0"/>
              <a:t>treści związane </a:t>
            </a:r>
            <a:br>
              <a:rPr lang="pl-PL" sz="1600" b="1" dirty="0"/>
            </a:br>
            <a:r>
              <a:rPr lang="pl-PL" sz="1600" b="1" dirty="0"/>
              <a:t>z prezentowaniem przemocy</a:t>
            </a:r>
            <a:r>
              <a:rPr lang="pl-PL" sz="1600" dirty="0"/>
              <a:t>, </a:t>
            </a:r>
            <a:br>
              <a:rPr lang="pl-PL" sz="1600" dirty="0"/>
            </a:br>
            <a:r>
              <a:rPr lang="pl-PL" sz="1600" dirty="0"/>
              <a:t>np. </a:t>
            </a:r>
            <a:r>
              <a:rPr lang="pl-PL" sz="1600" dirty="0" err="1"/>
              <a:t>patostreaming</a:t>
            </a:r>
            <a:r>
              <a:rPr lang="pl-PL" sz="1600" dirty="0"/>
              <a:t>,</a:t>
            </a:r>
          </a:p>
          <a:p>
            <a:pPr lvl="0" algn="l"/>
            <a:r>
              <a:rPr lang="pl-PL" sz="1600" b="1" dirty="0"/>
              <a:t>treści nawołujące do przemocy</a:t>
            </a:r>
            <a:r>
              <a:rPr lang="pl-PL" sz="1600" dirty="0"/>
              <a:t>, np. treści rasistowskie,</a:t>
            </a:r>
          </a:p>
          <a:p>
            <a:pPr lvl="0" algn="l"/>
            <a:r>
              <a:rPr lang="pl-PL" sz="1600" b="1" dirty="0"/>
              <a:t>treści prezentujące niebezpieczne zachowania</a:t>
            </a:r>
            <a:r>
              <a:rPr lang="pl-PL" sz="1600" dirty="0"/>
              <a:t>, </a:t>
            </a:r>
            <a:br>
              <a:rPr lang="pl-PL" sz="1600" dirty="0"/>
            </a:br>
            <a:r>
              <a:rPr lang="pl-PL" sz="1600" dirty="0"/>
              <a:t>np. urbex,</a:t>
            </a:r>
          </a:p>
          <a:p>
            <a:pPr lvl="0" algn="l"/>
            <a:r>
              <a:rPr lang="pl-PL" sz="1600" b="1" dirty="0"/>
              <a:t>treści promujące zachowania autodestrukcyjne</a:t>
            </a:r>
            <a:r>
              <a:rPr lang="pl-PL" sz="1600" dirty="0"/>
              <a:t>, </a:t>
            </a:r>
            <a:br>
              <a:rPr lang="pl-PL" sz="1600" dirty="0"/>
            </a:br>
            <a:r>
              <a:rPr lang="pl-PL" sz="1600" dirty="0"/>
              <a:t>np. samookaleczenia,</a:t>
            </a:r>
          </a:p>
          <a:p>
            <a:pPr lvl="0" algn="l"/>
            <a:r>
              <a:rPr lang="pl-PL" sz="1600" b="1" dirty="0"/>
              <a:t>treści prezentujące niewłaściwy obraz rzeczywistości</a:t>
            </a:r>
            <a:r>
              <a:rPr lang="pl-PL" sz="1600" dirty="0"/>
              <a:t>, </a:t>
            </a:r>
            <a:br>
              <a:rPr lang="pl-PL" sz="1600" dirty="0"/>
            </a:br>
            <a:r>
              <a:rPr lang="pl-PL" sz="1600" dirty="0"/>
              <a:t>np. pornografia,</a:t>
            </a:r>
          </a:p>
          <a:p>
            <a:pPr lvl="0" algn="l"/>
            <a:r>
              <a:rPr lang="pl-PL" sz="1600" b="1" dirty="0"/>
              <a:t>treści makabryczne</a:t>
            </a:r>
            <a:r>
              <a:rPr lang="pl-PL" sz="1600" dirty="0"/>
              <a:t>, </a:t>
            </a:r>
            <a:br>
              <a:rPr lang="pl-PL" sz="1600" dirty="0"/>
            </a:br>
            <a:r>
              <a:rPr lang="pl-PL" sz="1600" dirty="0"/>
              <a:t>np. zdjęcia z wypadków.</a:t>
            </a:r>
          </a:p>
          <a:p>
            <a:pPr marL="0" indent="0">
              <a:buNone/>
            </a:pPr>
            <a:endParaRPr lang="pl-PL" sz="1000" dirty="0"/>
          </a:p>
          <a:p>
            <a:pPr algn="l"/>
            <a:endParaRPr lang="pl-PL" sz="1000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Przykłady szkodliwych treści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F48E4AE-7584-47EF-84E1-AE22265A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04441"/>
            <a:ext cx="5035522" cy="3972831"/>
          </a:xfrm>
          <a:prstGeom prst="rect">
            <a:avLst/>
          </a:prstGeom>
        </p:spPr>
      </p:pic>
      <p:sp>
        <p:nvSpPr>
          <p:cNvPr id="6" name="Symbol zastępczy zawartości 12">
            <a:extLst>
              <a:ext uri="{FF2B5EF4-FFF2-40B4-BE49-F238E27FC236}">
                <a16:creationId xmlns:a16="http://schemas.microsoft.com/office/drawing/2014/main" id="{B06482F5-1AC9-4913-92BD-A68C2C96C2DD}"/>
              </a:ext>
            </a:extLst>
          </p:cNvPr>
          <p:cNvSpPr txBox="1">
            <a:spLocks/>
          </p:cNvSpPr>
          <p:nvPr/>
        </p:nvSpPr>
        <p:spPr>
          <a:xfrm>
            <a:off x="2544994" y="6005637"/>
            <a:ext cx="6486464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B050"/>
              </a:buClr>
              <a:buFont typeface="Arial" pitchFamily="34" charset="0"/>
              <a:buNone/>
            </a:pPr>
            <a:r>
              <a:rPr lang="pl-PL" sz="1600" dirty="0"/>
              <a:t>Programy wspierające filtrowanie treści w sieci Internet</a:t>
            </a:r>
            <a:br>
              <a:rPr lang="pl-PL" sz="1600" dirty="0"/>
            </a:br>
            <a:r>
              <a:rPr lang="pl-PL" sz="1600" dirty="0"/>
              <a:t>to programy kontroli rodzicielskiej np. Beniamin.</a:t>
            </a: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D98A6EAB-6786-4BF1-A2F0-3281569EE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2149"/>
              </p:ext>
            </p:extLst>
          </p:nvPr>
        </p:nvGraphicFramePr>
        <p:xfrm>
          <a:off x="7236296" y="1555391"/>
          <a:ext cx="1368152" cy="11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Obraz - mapa bitowa" r:id="rId4" imgW="1836360" imgH="1523880" progId="Paint.Picture">
                  <p:embed/>
                </p:oleObj>
              </mc:Choice>
              <mc:Fallback>
                <p:oleObj name="Obraz - mapa bitowa" r:id="rId4" imgW="1836360" imgH="152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36296" y="1555391"/>
                        <a:ext cx="1368152" cy="11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9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BADF4-61F6-4938-AA18-EE3D9AFB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pl-PL" dirty="0"/>
              <a:t>Gry komputerowe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0E7DFF-C975-4239-82D4-F943FDD36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032448" cy="298796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58B0A16-AB5A-4581-AEAC-5A8A6D15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5261587"/>
            <a:ext cx="1442434" cy="119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980727"/>
            <a:ext cx="3998818" cy="5256585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Clr>
                <a:srgbClr val="00B050"/>
              </a:buClr>
              <a:buNone/>
            </a:pPr>
            <a:r>
              <a:rPr lang="pl-PL" sz="2500" dirty="0"/>
              <a:t>Wpływają pozytywnie na rozwój:</a:t>
            </a:r>
          </a:p>
          <a:p>
            <a:pPr marL="0" indent="0" algn="l">
              <a:buClr>
                <a:srgbClr val="00B050"/>
              </a:buClr>
              <a:buNone/>
            </a:pPr>
            <a:endParaRPr lang="pl-PL" sz="2500" dirty="0"/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spostrzegawczości,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reakcji na bodźce, 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zdolności przestrzennych, 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procesów  myślowych,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koncentracji uwagi,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refleksu,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koordynacji wzrokowo-ruchowej,</a:t>
            </a:r>
          </a:p>
          <a:p>
            <a:pPr algn="l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pl-PL" sz="2500" dirty="0"/>
              <a:t>umiejętności współdziałania </a:t>
            </a:r>
            <a:br>
              <a:rPr lang="pl-PL" sz="2500" dirty="0"/>
            </a:br>
            <a:r>
              <a:rPr lang="pl-PL" sz="2500" dirty="0"/>
              <a:t>w grupie.</a:t>
            </a:r>
          </a:p>
          <a:p>
            <a:pPr marL="0" indent="0" algn="l">
              <a:buClr>
                <a:srgbClr val="00B050"/>
              </a:buClr>
              <a:buNone/>
            </a:pPr>
            <a:endParaRPr lang="pl-PL" sz="2500" dirty="0"/>
          </a:p>
          <a:p>
            <a:pPr marL="0" indent="0" algn="l">
              <a:buClr>
                <a:srgbClr val="FF0000"/>
              </a:buClr>
              <a:buNone/>
            </a:pPr>
            <a:r>
              <a:rPr lang="pl-PL" sz="2500" dirty="0"/>
              <a:t>Mogą prowadzić do:</a:t>
            </a:r>
            <a:br>
              <a:rPr lang="pl-PL" sz="2500" dirty="0"/>
            </a:br>
            <a:endParaRPr lang="pl-PL" sz="2500" dirty="0"/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pl-PL" sz="2500" dirty="0"/>
              <a:t>zaburzeń koncentracją uwagi przez dłuższy czas,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pl-PL" sz="2500" dirty="0"/>
              <a:t>zaniedbywania nauki i innych aktywności w realnym życiu,</a:t>
            </a:r>
          </a:p>
          <a:p>
            <a:pPr algn="l">
              <a:buClr>
                <a:srgbClr val="FF0000"/>
              </a:buClr>
              <a:buSzPct val="120000"/>
              <a:buFont typeface="Arial" panose="020B0604020202020204" pitchFamily="34" charset="0"/>
              <a:buChar char="-"/>
            </a:pPr>
            <a:r>
              <a:rPr lang="pl-PL" sz="2500" dirty="0"/>
              <a:t>wzrostu poziomu agresji i wywołać nawyk siłowego sposobu rozwiązywania problemów.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-"/>
            </a:pPr>
            <a:endParaRPr lang="pl-P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Gry komputerowe – dobre czy złe?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362C4CB-D8DF-4F25-A714-F24053A50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80727"/>
            <a:ext cx="4377539" cy="552860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7655F49-F2CA-4197-BF1D-5DB0E62E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889" y="3197037"/>
            <a:ext cx="1159099" cy="10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74" y="766366"/>
            <a:ext cx="4165111" cy="532859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Clr>
                <a:srgbClr val="00B050"/>
              </a:buClr>
              <a:buNone/>
            </a:pPr>
            <a:r>
              <a:rPr lang="pl-PL" sz="2500" dirty="0"/>
              <a:t>Zasady bezpieczeństwa </a:t>
            </a:r>
            <a:br>
              <a:rPr lang="pl-PL" sz="2500" dirty="0"/>
            </a:br>
            <a:r>
              <a:rPr lang="pl-PL" sz="2500" dirty="0"/>
              <a:t>dot. gier komputerowych:</a:t>
            </a:r>
            <a:br>
              <a:rPr lang="pl-PL" sz="2500" dirty="0"/>
            </a:br>
            <a:endParaRPr lang="pl-PL" sz="2500" dirty="0"/>
          </a:p>
          <a:p>
            <a:pPr algn="l">
              <a:buClr>
                <a:srgbClr val="00B050"/>
              </a:buClr>
            </a:pPr>
            <a:r>
              <a:rPr lang="pl-PL" sz="2500" dirty="0"/>
              <a:t>określenie dziecku ilości czasu przeznaczonego </a:t>
            </a:r>
            <a:br>
              <a:rPr lang="pl-PL" sz="2500" dirty="0"/>
            </a:br>
            <a:r>
              <a:rPr lang="pl-PL" sz="2500" dirty="0"/>
              <a:t>na gry,</a:t>
            </a:r>
          </a:p>
          <a:p>
            <a:pPr algn="l">
              <a:buClr>
                <a:srgbClr val="00B050"/>
              </a:buClr>
            </a:pPr>
            <a:r>
              <a:rPr lang="pl-PL" sz="2500" dirty="0"/>
              <a:t>świadomy wybór gry,</a:t>
            </a:r>
          </a:p>
          <a:p>
            <a:pPr algn="l">
              <a:buClr>
                <a:srgbClr val="00B050"/>
              </a:buClr>
            </a:pPr>
            <a:r>
              <a:rPr lang="pl-PL" sz="2500" dirty="0"/>
              <a:t>obserwacja dziecka,</a:t>
            </a:r>
          </a:p>
          <a:p>
            <a:pPr algn="l">
              <a:buClr>
                <a:srgbClr val="00B050"/>
              </a:buClr>
            </a:pPr>
            <a:r>
              <a:rPr lang="pl-PL" sz="2500" dirty="0"/>
              <a:t>sprawdzenie mikropłatności w grach,</a:t>
            </a:r>
          </a:p>
          <a:p>
            <a:pPr algn="l">
              <a:buClr>
                <a:srgbClr val="00B050"/>
              </a:buClr>
            </a:pPr>
            <a:endParaRPr lang="pl-PL" sz="1700" dirty="0"/>
          </a:p>
          <a:p>
            <a:pPr marL="0" indent="0" algn="ctr">
              <a:buClr>
                <a:srgbClr val="00B050"/>
              </a:buClr>
              <a:buNone/>
            </a:pPr>
            <a:r>
              <a:rPr lang="pl-PL" sz="2500" dirty="0"/>
              <a:t>Pamiętaj </a:t>
            </a:r>
            <a:br>
              <a:rPr lang="pl-PL" sz="2500" dirty="0"/>
            </a:br>
            <a:r>
              <a:rPr lang="pl-PL" sz="2500" dirty="0"/>
              <a:t>o niebezpieczeństwach </a:t>
            </a:r>
            <a:br>
              <a:rPr lang="pl-PL" sz="2500" dirty="0"/>
            </a:br>
            <a:r>
              <a:rPr lang="pl-PL" sz="2500" dirty="0"/>
              <a:t>w tzw. </a:t>
            </a:r>
            <a:r>
              <a:rPr lang="pl-PL" sz="2500" dirty="0" err="1"/>
              <a:t>minigrach</a:t>
            </a:r>
            <a:r>
              <a:rPr lang="pl-PL" sz="2500" dirty="0"/>
              <a:t>, </a:t>
            </a:r>
            <a:br>
              <a:rPr lang="pl-PL" sz="2500" dirty="0"/>
            </a:br>
            <a:r>
              <a:rPr lang="pl-PL" sz="2500" dirty="0"/>
              <a:t>grach przeglądarkowych.</a:t>
            </a:r>
          </a:p>
          <a:p>
            <a:pPr algn="l">
              <a:buClr>
                <a:srgbClr val="FF0000"/>
              </a:buClr>
              <a:buFont typeface="Arial" panose="020B0604020202020204" pitchFamily="34" charset="0"/>
              <a:buChar char="-"/>
            </a:pPr>
            <a:endParaRPr lang="pl-P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Gry komputerowe – wskazówki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362C4CB-D8DF-4F25-A714-F24053A5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87" y="2190815"/>
            <a:ext cx="4377539" cy="4293354"/>
          </a:xfrm>
          <a:prstGeom prst="rect">
            <a:avLst/>
          </a:prstGeom>
        </p:spPr>
      </p:pic>
      <p:sp>
        <p:nvSpPr>
          <p:cNvPr id="5" name="Symbol zastępczy zawartości 12">
            <a:extLst>
              <a:ext uri="{FF2B5EF4-FFF2-40B4-BE49-F238E27FC236}">
                <a16:creationId xmlns:a16="http://schemas.microsoft.com/office/drawing/2014/main" id="{AC1AEDD2-3CE0-4DDD-9633-27FB740A4E7D}"/>
              </a:ext>
            </a:extLst>
          </p:cNvPr>
          <p:cNvSpPr txBox="1">
            <a:spLocks/>
          </p:cNvSpPr>
          <p:nvPr/>
        </p:nvSpPr>
        <p:spPr>
          <a:xfrm>
            <a:off x="4465786" y="1628800"/>
            <a:ext cx="4377539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B050"/>
              </a:buClr>
              <a:buFont typeface="Arial" pitchFamily="34" charset="0"/>
              <a:buNone/>
            </a:pPr>
            <a:r>
              <a:rPr lang="pl-PL" sz="2500" dirty="0"/>
              <a:t>System PEGI</a:t>
            </a:r>
            <a:br>
              <a:rPr lang="pl-PL" sz="2500" dirty="0"/>
            </a:br>
            <a:r>
              <a:rPr lang="pl-PL" sz="2500" dirty="0"/>
              <a:t>(ang. Pan-</a:t>
            </a:r>
            <a:r>
              <a:rPr lang="pl-PL" sz="2500" dirty="0" err="1"/>
              <a:t>European</a:t>
            </a:r>
            <a:r>
              <a:rPr lang="pl-PL" sz="2500" dirty="0"/>
              <a:t> Game Information)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3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BADF4-61F6-4938-AA18-EE3D9AFB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032" y="620688"/>
            <a:ext cx="4283968" cy="38164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65D421-3028-474B-85A9-9595B0E6A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6" t="23400" r="37399" b="16401"/>
          <a:stretch/>
        </p:blipFill>
        <p:spPr>
          <a:xfrm>
            <a:off x="323528" y="620688"/>
            <a:ext cx="4392488" cy="5555205"/>
          </a:xfrm>
          <a:prstGeom prst="rect">
            <a:avLst/>
          </a:prstGeom>
        </p:spPr>
      </p:pic>
      <p:pic>
        <p:nvPicPr>
          <p:cNvPr id="2050" name="Picture 2" descr="https://www.bezpiecznedziecko.eu/wp-content/uploads/2012/01/helpline_org.jpg">
            <a:extLst>
              <a:ext uri="{FF2B5EF4-FFF2-40B4-BE49-F238E27FC236}">
                <a16:creationId xmlns:a16="http://schemas.microsoft.com/office/drawing/2014/main" id="{8E12139F-C2F6-47A1-80A7-EB80195E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74" y="620688"/>
            <a:ext cx="4176463" cy="38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CAF13D2-ED8A-4148-BB65-5051AD177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75" t="44400" r="5901" b="12200"/>
          <a:stretch/>
        </p:blipFill>
        <p:spPr>
          <a:xfrm>
            <a:off x="4840975" y="3184312"/>
            <a:ext cx="4176463" cy="2991582"/>
          </a:xfrm>
          <a:prstGeom prst="rect">
            <a:avLst/>
          </a:prstGeom>
        </p:spPr>
      </p:pic>
      <p:sp>
        <p:nvSpPr>
          <p:cNvPr id="8" name="Symbol zastępczy zawartości 12">
            <a:extLst>
              <a:ext uri="{FF2B5EF4-FFF2-40B4-BE49-F238E27FC236}">
                <a16:creationId xmlns:a16="http://schemas.microsoft.com/office/drawing/2014/main" id="{2199784A-0396-49E3-AA15-28F1FFD2A241}"/>
              </a:ext>
            </a:extLst>
          </p:cNvPr>
          <p:cNvSpPr txBox="1">
            <a:spLocks/>
          </p:cNvSpPr>
          <p:nvPr/>
        </p:nvSpPr>
        <p:spPr>
          <a:xfrm>
            <a:off x="228783" y="6237947"/>
            <a:ext cx="8686435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B050"/>
              </a:buClr>
              <a:buFont typeface="Arial" pitchFamily="34" charset="0"/>
              <a:buNone/>
            </a:pPr>
            <a:r>
              <a:rPr lang="pl-PL" sz="1600" dirty="0">
                <a:hlinkClick r:id="rId5"/>
              </a:rPr>
              <a:t>www.ore.edu.pl</a:t>
            </a:r>
            <a:r>
              <a:rPr lang="pl-PL" sz="1600" dirty="0"/>
              <a:t>		</a:t>
            </a:r>
            <a:r>
              <a:rPr lang="pl-PL" sz="1600" dirty="0">
                <a:hlinkClick r:id="rId6"/>
              </a:rPr>
              <a:t>www.kursor.edukator.pl</a:t>
            </a:r>
            <a:r>
              <a:rPr lang="pl-PL" sz="1600" dirty="0"/>
              <a:t>		</a:t>
            </a:r>
            <a:r>
              <a:rPr lang="pl-PL" sz="1600" dirty="0">
                <a:hlinkClick r:id="rId7"/>
              </a:rPr>
              <a:t>www.plikifolder.pl</a:t>
            </a:r>
            <a:endParaRPr lang="pl-PL" sz="1600" dirty="0"/>
          </a:p>
          <a:p>
            <a:pPr marL="0" indent="0" algn="ctr">
              <a:buClr>
                <a:srgbClr val="00B050"/>
              </a:buClr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2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31109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1900" dirty="0"/>
              <a:t>Literatura:</a:t>
            </a:r>
          </a:p>
          <a:p>
            <a:pPr algn="l"/>
            <a:endParaRPr lang="pl-PL" sz="1900" dirty="0"/>
          </a:p>
          <a:p>
            <a:pPr algn="l"/>
            <a:r>
              <a:rPr lang="pl-PL" sz="1900" dirty="0"/>
              <a:t>M. Dębski, M. Bigaj, "Młodzi </a:t>
            </a:r>
            <a:r>
              <a:rPr lang="pl-PL" sz="1900" dirty="0" err="1"/>
              <a:t>Cyfrowi.Nowe</a:t>
            </a:r>
            <a:r>
              <a:rPr lang="pl-PL" sz="1900" dirty="0"/>
              <a:t> </a:t>
            </a:r>
            <a:r>
              <a:rPr lang="pl-PL" sz="1900" dirty="0" err="1"/>
              <a:t>technologie.Relacje</a:t>
            </a:r>
            <a:r>
              <a:rPr lang="pl-PL" sz="1900" dirty="0"/>
              <a:t>. Dobrostan", Gdynia, Gdańskie Wydawnictwo Psychologiczne, 2019</a:t>
            </a:r>
          </a:p>
          <a:p>
            <a:pPr algn="l"/>
            <a:r>
              <a:rPr lang="pl-PL" sz="1900" dirty="0"/>
              <a:t>„EU NET ADB – Badanie nadużywania </a:t>
            </a:r>
            <a:r>
              <a:rPr lang="pl-PL" sz="1900" dirty="0" err="1"/>
              <a:t>internetu</a:t>
            </a:r>
            <a:r>
              <a:rPr lang="pl-PL" sz="1900" dirty="0"/>
              <a:t>, przez młodzież w Polsce i Europie”, Warszawa, FDN, 2012</a:t>
            </a:r>
          </a:p>
          <a:p>
            <a:pPr algn="l"/>
            <a:r>
              <a:rPr lang="pl-PL" sz="1900" dirty="0"/>
              <a:t>„</a:t>
            </a:r>
            <a:r>
              <a:rPr lang="pl-PL" sz="1900" dirty="0" err="1"/>
              <a:t>Growing</a:t>
            </a:r>
            <a:r>
              <a:rPr lang="pl-PL" sz="1900" dirty="0"/>
              <a:t> </a:t>
            </a:r>
            <a:r>
              <a:rPr lang="pl-PL" sz="1900" dirty="0" err="1"/>
              <a:t>Up</a:t>
            </a:r>
            <a:r>
              <a:rPr lang="pl-PL" sz="1900" dirty="0"/>
              <a:t> Online - </a:t>
            </a:r>
            <a:r>
              <a:rPr lang="pl-PL" sz="1900" dirty="0" err="1"/>
              <a:t>Connected</a:t>
            </a:r>
            <a:r>
              <a:rPr lang="pl-PL" sz="1900" dirty="0"/>
              <a:t> Kids” - badanie sposobu korzystania </a:t>
            </a:r>
            <a:br>
              <a:rPr lang="pl-PL" sz="1900" dirty="0"/>
            </a:br>
            <a:r>
              <a:rPr lang="pl-PL" sz="1900" dirty="0"/>
              <a:t>z sieci Internet, Warszawa, Kaspersky Lab i </a:t>
            </a:r>
            <a:r>
              <a:rPr lang="pl-PL" sz="1900" dirty="0" err="1"/>
              <a:t>iconKids</a:t>
            </a:r>
            <a:r>
              <a:rPr lang="pl-PL" sz="1900" dirty="0"/>
              <a:t> &amp; </a:t>
            </a:r>
            <a:r>
              <a:rPr lang="pl-PL" sz="1900" dirty="0" err="1"/>
              <a:t>Youth</a:t>
            </a:r>
            <a:r>
              <a:rPr lang="pl-PL" sz="1900" dirty="0"/>
              <a:t>, 2016</a:t>
            </a:r>
          </a:p>
          <a:p>
            <a:pPr algn="l"/>
            <a:r>
              <a:rPr lang="pl-PL" sz="1900" dirty="0"/>
              <a:t>J. </a:t>
            </a:r>
            <a:r>
              <a:rPr lang="pl-PL" sz="1900" dirty="0" err="1"/>
              <a:t>Pyżalski</a:t>
            </a:r>
            <a:r>
              <a:rPr lang="pl-PL" sz="1900" dirty="0"/>
              <a:t>, „Agresja elektroniczna i cyberbullying jako nowe ryzykowne zachowania młodzieży”, Kraków, Impuls, 2012</a:t>
            </a:r>
          </a:p>
          <a:p>
            <a:pPr algn="l"/>
            <a:r>
              <a:rPr lang="pl-PL" sz="1900" dirty="0"/>
              <a:t>J. </a:t>
            </a:r>
            <a:r>
              <a:rPr lang="pl-PL" sz="1900" dirty="0" err="1"/>
              <a:t>Pyżalski</a:t>
            </a:r>
            <a:r>
              <a:rPr lang="pl-PL" sz="1900" dirty="0"/>
              <a:t>, „Cyberbullying jako nowa forma agresji rówieśniczej wśród gimnazjalistów”, Kraków, Impuls, 2012</a:t>
            </a:r>
          </a:p>
          <a:p>
            <a:pPr algn="l"/>
            <a:r>
              <a:rPr lang="pl-PL" sz="1900" dirty="0"/>
              <a:t>C. </a:t>
            </a:r>
            <a:r>
              <a:rPr lang="pl-PL" sz="1900" dirty="0" err="1"/>
              <a:t>Salmivalli</a:t>
            </a:r>
            <a:r>
              <a:rPr lang="pl-PL" sz="1900" dirty="0"/>
              <a:t>, E. </a:t>
            </a:r>
            <a:r>
              <a:rPr lang="pl-PL" sz="1900" dirty="0" err="1"/>
              <a:t>Nieminen</a:t>
            </a:r>
            <a:r>
              <a:rPr lang="pl-PL" sz="1900" dirty="0"/>
              <a:t>, </a:t>
            </a:r>
            <a:r>
              <a:rPr lang="pl-PL" sz="1900" dirty="0" err="1"/>
              <a:t>Proactive</a:t>
            </a:r>
            <a:r>
              <a:rPr lang="pl-PL" sz="1900" dirty="0"/>
              <a:t> and </a:t>
            </a:r>
            <a:r>
              <a:rPr lang="pl-PL" sz="1900" dirty="0" err="1"/>
              <a:t>reactive</a:t>
            </a:r>
            <a:r>
              <a:rPr lang="pl-PL" sz="1900" dirty="0"/>
              <a:t> </a:t>
            </a:r>
            <a:r>
              <a:rPr lang="pl-PL" sz="1900" dirty="0" err="1"/>
              <a:t>agression</a:t>
            </a:r>
            <a:r>
              <a:rPr lang="pl-PL" sz="1900" dirty="0"/>
              <a:t> </a:t>
            </a:r>
            <a:r>
              <a:rPr lang="pl-PL" sz="1900" dirty="0" err="1"/>
              <a:t>among</a:t>
            </a:r>
            <a:r>
              <a:rPr lang="pl-PL" sz="1900" dirty="0"/>
              <a:t> </a:t>
            </a:r>
            <a:r>
              <a:rPr lang="pl-PL" sz="1900" dirty="0" err="1"/>
              <a:t>school</a:t>
            </a:r>
            <a:r>
              <a:rPr lang="pl-PL" sz="1900" dirty="0"/>
              <a:t> </a:t>
            </a:r>
            <a:r>
              <a:rPr lang="pl-PL" sz="1900" dirty="0" err="1"/>
              <a:t>bullies</a:t>
            </a:r>
            <a:r>
              <a:rPr lang="pl-PL" sz="1900" dirty="0"/>
              <a:t>, </a:t>
            </a:r>
            <a:r>
              <a:rPr lang="pl-PL" sz="1900" dirty="0" err="1"/>
              <a:t>victims</a:t>
            </a:r>
            <a:r>
              <a:rPr lang="pl-PL" sz="1900" dirty="0"/>
              <a:t>, and </a:t>
            </a:r>
            <a:r>
              <a:rPr lang="pl-PL" sz="1900" dirty="0" err="1"/>
              <a:t>bully</a:t>
            </a:r>
            <a:r>
              <a:rPr lang="pl-PL" sz="1900" dirty="0"/>
              <a:t> </a:t>
            </a:r>
            <a:r>
              <a:rPr lang="pl-PL" sz="1900" dirty="0" err="1"/>
              <a:t>victims</a:t>
            </a:r>
            <a:r>
              <a:rPr lang="pl-PL" sz="1900" dirty="0"/>
              <a:t>, </a:t>
            </a:r>
            <a:r>
              <a:rPr lang="pl-PL" sz="1900" dirty="0" err="1"/>
              <a:t>Agressive</a:t>
            </a:r>
            <a:r>
              <a:rPr lang="pl-PL" sz="1900" dirty="0"/>
              <a:t> </a:t>
            </a:r>
            <a:r>
              <a:rPr lang="pl-PL" sz="1900" dirty="0" err="1"/>
              <a:t>Behavior</a:t>
            </a:r>
            <a:r>
              <a:rPr lang="pl-PL" sz="1900" dirty="0"/>
              <a:t>, 2001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Bibliografia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BADF4-61F6-4938-AA18-EE3D9AFB2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pl-PL" dirty="0"/>
              <a:t>Uzależnienie </a:t>
            </a:r>
            <a:br>
              <a:rPr lang="pl-PL" dirty="0"/>
            </a:br>
            <a:r>
              <a:rPr lang="pl-PL" dirty="0"/>
              <a:t>od urządzeń elektronicznych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0E7DFF-C975-4239-82D4-F943FDD36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4392488" cy="2928325"/>
          </a:xfrm>
          <a:prstGeom prst="rect">
            <a:avLst/>
          </a:prstGeo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C1F70F3A-D26C-4118-9173-D188EA60A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68006"/>
              </p:ext>
            </p:extLst>
          </p:nvPr>
        </p:nvGraphicFramePr>
        <p:xfrm>
          <a:off x="7549821" y="5003312"/>
          <a:ext cx="1395413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Obraz - mapa bitowa" r:id="rId4" imgW="1394640" imgH="1569600" progId="Paint.Picture">
                  <p:embed/>
                </p:oleObj>
              </mc:Choice>
              <mc:Fallback>
                <p:oleObj name="Obraz - mapa bitowa" r:id="rId4" imgW="1394640" imgH="1569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9821" y="5003312"/>
                        <a:ext cx="1395413" cy="157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1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7047F09E-360A-4831-A3EB-D1DC0071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040560"/>
          </a:xfrm>
        </p:spPr>
        <p:txBody>
          <a:bodyPr numCol="2">
            <a:noAutofit/>
          </a:bodyPr>
          <a:lstStyle/>
          <a:p>
            <a:pPr marL="0" indent="0" algn="l">
              <a:buNone/>
            </a:pPr>
            <a:r>
              <a:rPr lang="pl-PL" sz="1900" dirty="0"/>
              <a:t>Źródła internetowe:</a:t>
            </a:r>
          </a:p>
          <a:p>
            <a:pPr marL="0" indent="0" algn="l">
              <a:buNone/>
            </a:pPr>
            <a:endParaRPr lang="pl-PL" sz="1900" dirty="0"/>
          </a:p>
          <a:p>
            <a:pPr algn="l"/>
            <a:r>
              <a:rPr lang="pl-PL" sz="1900" dirty="0"/>
              <a:t>akademia.nask.pl</a:t>
            </a:r>
          </a:p>
          <a:p>
            <a:pPr algn="l"/>
            <a:r>
              <a:rPr lang="pl-PL" sz="1900" dirty="0"/>
              <a:t>dyzurnet.pl</a:t>
            </a:r>
          </a:p>
          <a:p>
            <a:pPr algn="l"/>
            <a:r>
              <a:rPr lang="pl-PL" sz="1900" dirty="0"/>
              <a:t>kursor.edukator.pl</a:t>
            </a:r>
          </a:p>
          <a:p>
            <a:pPr algn="l"/>
            <a:r>
              <a:rPr lang="pl-PL" sz="1900" dirty="0"/>
              <a:t>ore.edu.pl</a:t>
            </a:r>
          </a:p>
          <a:p>
            <a:pPr algn="l"/>
            <a:r>
              <a:rPr lang="pl-PL" sz="1900" dirty="0"/>
              <a:t>plikifolder.pl</a:t>
            </a:r>
          </a:p>
          <a:p>
            <a:pPr algn="l"/>
            <a:r>
              <a:rPr lang="pl-PL" sz="1900" dirty="0"/>
              <a:t>saferinternet.pl</a:t>
            </a:r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endParaRPr lang="pl-PL" sz="1900" dirty="0"/>
          </a:p>
          <a:p>
            <a:pPr marL="0" indent="0" algn="l">
              <a:buNone/>
            </a:pPr>
            <a:r>
              <a:rPr lang="pl-PL" sz="1900" dirty="0"/>
              <a:t>Grafika:</a:t>
            </a:r>
          </a:p>
          <a:p>
            <a:pPr algn="l"/>
            <a:endParaRPr lang="pl-PL" sz="1900" dirty="0"/>
          </a:p>
          <a:p>
            <a:pPr algn="l"/>
            <a:r>
              <a:rPr lang="pl-PL" sz="1400" dirty="0"/>
              <a:t>akademia.nask.pl</a:t>
            </a:r>
          </a:p>
          <a:p>
            <a:pPr algn="l"/>
            <a:r>
              <a:rPr lang="pl-PL" sz="1400" dirty="0"/>
              <a:t>baby-shower.pl</a:t>
            </a:r>
          </a:p>
          <a:p>
            <a:pPr algn="l"/>
            <a:r>
              <a:rPr lang="pl-PL" sz="1400" dirty="0"/>
              <a:t>cyberdefence24.pl</a:t>
            </a:r>
          </a:p>
          <a:p>
            <a:pPr algn="l"/>
            <a:r>
              <a:rPr lang="pl-PL" sz="1400" dirty="0"/>
              <a:t>docplayer.pl</a:t>
            </a:r>
          </a:p>
          <a:p>
            <a:pPr algn="l"/>
            <a:r>
              <a:rPr lang="pl-PL" sz="1400" dirty="0"/>
              <a:t>dyzurnet.pl</a:t>
            </a:r>
          </a:p>
          <a:p>
            <a:pPr algn="l"/>
            <a:r>
              <a:rPr lang="pl-PL" sz="1400" dirty="0"/>
              <a:t>internetmatters.org</a:t>
            </a:r>
          </a:p>
          <a:p>
            <a:pPr algn="l"/>
            <a:r>
              <a:rPr lang="pl-PL" sz="1400" dirty="0"/>
              <a:t>kursor.edukator.pl</a:t>
            </a:r>
          </a:p>
          <a:p>
            <a:pPr algn="l"/>
            <a:r>
              <a:rPr lang="pl-PL" sz="1400" dirty="0"/>
              <a:t>nowe-info.pl</a:t>
            </a:r>
          </a:p>
          <a:p>
            <a:pPr algn="l"/>
            <a:r>
              <a:rPr lang="pl-PL" sz="1400" dirty="0"/>
              <a:t>ore.edu.pl</a:t>
            </a:r>
          </a:p>
          <a:p>
            <a:pPr algn="l"/>
            <a:r>
              <a:rPr lang="pl-PL" sz="1400" dirty="0" err="1"/>
              <a:t>ostrzegamy.online</a:t>
            </a:r>
            <a:endParaRPr lang="pl-PL" sz="1400" dirty="0"/>
          </a:p>
          <a:p>
            <a:pPr algn="l"/>
            <a:r>
              <a:rPr lang="pl-PL" sz="1400" dirty="0"/>
              <a:t>panwybierak.pl</a:t>
            </a:r>
          </a:p>
          <a:p>
            <a:pPr algn="l"/>
            <a:r>
              <a:rPr lang="pl-PL" sz="1400" dirty="0"/>
              <a:t>saferinternet.pl</a:t>
            </a:r>
          </a:p>
          <a:p>
            <a:pPr algn="l"/>
            <a:r>
              <a:rPr lang="pl-PL" sz="1400" dirty="0"/>
              <a:t>shineonagency.pl</a:t>
            </a:r>
          </a:p>
          <a:p>
            <a:pPr algn="l"/>
            <a:r>
              <a:rPr lang="pl-PL" sz="1400" dirty="0"/>
              <a:t>sp5swarzedz.edupage.org</a:t>
            </a:r>
          </a:p>
          <a:p>
            <a:pPr algn="l"/>
            <a:r>
              <a:rPr lang="pl-PL" sz="1400" dirty="0"/>
              <a:t>spotradomsko.pl</a:t>
            </a:r>
          </a:p>
          <a:p>
            <a:pPr algn="l"/>
            <a:r>
              <a:rPr lang="pl-PL" sz="1400" dirty="0"/>
              <a:t>tokeny.pl</a:t>
            </a:r>
          </a:p>
          <a:p>
            <a:pPr algn="l"/>
            <a:r>
              <a:rPr lang="pl-PL" sz="1400" dirty="0"/>
              <a:t>uzaleznieniabehawioralne.pl</a:t>
            </a:r>
            <a:endParaRPr lang="pl-P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207A723-161E-4B24-87AB-9290324D111F}"/>
              </a:ext>
            </a:extLst>
          </p:cNvPr>
          <p:cNvSpPr txBox="1">
            <a:spLocks/>
          </p:cNvSpPr>
          <p:nvPr/>
        </p:nvSpPr>
        <p:spPr>
          <a:xfrm>
            <a:off x="-396552" y="34244"/>
            <a:ext cx="10260632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80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Bibliografia</a:t>
            </a:r>
            <a:endParaRPr lang="es-ES" sz="4800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F83F4A80-A107-4DFE-A068-65B68FB8C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3124"/>
              </p:ext>
            </p:extLst>
          </p:nvPr>
        </p:nvGraphicFramePr>
        <p:xfrm>
          <a:off x="1835696" y="4293096"/>
          <a:ext cx="2369064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Obraz - mapa bitowa" r:id="rId3" imgW="1790640" imgH="1523880" progId="Paint.Picture">
                  <p:embed/>
                </p:oleObj>
              </mc:Choice>
              <mc:Fallback>
                <p:oleObj name="Obraz - mapa bitowa" r:id="rId3" imgW="1790640" imgH="1523880" progId="Paint.Picture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52505131-D38A-4C8D-BB79-DD31AA82D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4293096"/>
                        <a:ext cx="2369064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C5A8A9F-5BB9-4E8A-964E-8A0FA2A0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852936"/>
            <a:ext cx="144243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Bezpieczeństwo </a:t>
            </a:r>
            <a:b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uczniów w sieci</a:t>
            </a:r>
            <a:r>
              <a:rPr lang="es-V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>
                <a:solidFill>
                  <a:schemeClr val="tx1"/>
                </a:solidFill>
              </a:rPr>
              <a:t>Waganowice, 15.11.2021 r.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uario\Mis documentos\Mis imágenes\planeta tierra\SuperStock_1566-07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357430"/>
            <a:ext cx="3750001" cy="30003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Symbol zastępczy zawartości 12">
            <a:extLst>
              <a:ext uri="{FF2B5EF4-FFF2-40B4-BE49-F238E27FC236}">
                <a16:creationId xmlns:a16="http://schemas.microsoft.com/office/drawing/2014/main" id="{7BA97C14-3191-457F-AD6C-2A832E82579E}"/>
              </a:ext>
            </a:extLst>
          </p:cNvPr>
          <p:cNvSpPr txBox="1">
            <a:spLocks/>
          </p:cNvSpPr>
          <p:nvPr/>
        </p:nvSpPr>
        <p:spPr>
          <a:xfrm>
            <a:off x="323528" y="4149080"/>
            <a:ext cx="8496944" cy="1358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dirty="0">
                <a:solidFill>
                  <a:schemeClr val="tx1"/>
                </a:solidFill>
              </a:rPr>
              <a:t>Ilona Kawula</a:t>
            </a:r>
          </a:p>
          <a:p>
            <a:pPr algn="l"/>
            <a:r>
              <a:rPr lang="pl-PL" sz="2800" dirty="0">
                <a:solidFill>
                  <a:schemeClr val="tx1"/>
                </a:solidFill>
              </a:rPr>
              <a:t>Piotr Sado</a:t>
            </a:r>
          </a:p>
        </p:txBody>
      </p:sp>
    </p:spTree>
    <p:extLst>
      <p:ext uri="{BB962C8B-B14F-4D97-AF65-F5344CB8AC3E}">
        <p14:creationId xmlns:p14="http://schemas.microsoft.com/office/powerpoint/2010/main" val="29288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7394" y="1196752"/>
            <a:ext cx="5558742" cy="4824536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Uczniowie korzystają głównie </a:t>
            </a:r>
            <a:br>
              <a:rPr lang="pl-PL" b="1" dirty="0"/>
            </a:br>
            <a:r>
              <a:rPr lang="pl-PL" b="1" dirty="0"/>
              <a:t>z urządzeń mobilnych</a:t>
            </a:r>
          </a:p>
          <a:p>
            <a:pPr lvl="1" algn="l"/>
            <a:r>
              <a:rPr lang="pl-PL" sz="1800" dirty="0"/>
              <a:t>telefon komórkowy (97%), laptop (56,4%).</a:t>
            </a:r>
          </a:p>
          <a:p>
            <a:pPr algn="l"/>
            <a:r>
              <a:rPr lang="pl-PL" b="1" dirty="0"/>
              <a:t>Wiek inicjacji cyfrowej obniża się</a:t>
            </a:r>
          </a:p>
          <a:p>
            <a:pPr lvl="1" algn="l"/>
            <a:r>
              <a:rPr lang="pl-PL" sz="1800" dirty="0"/>
              <a:t>uczniowie posiadają własny smartfon </a:t>
            </a:r>
            <a:br>
              <a:rPr lang="pl-PL" sz="1800" dirty="0"/>
            </a:br>
            <a:r>
              <a:rPr lang="pl-PL" sz="1800" dirty="0"/>
              <a:t>w wieku 9-10 lat.</a:t>
            </a:r>
          </a:p>
          <a:p>
            <a:pPr algn="l"/>
            <a:r>
              <a:rPr lang="pl-PL" b="1" dirty="0"/>
              <a:t>Dostęp do zasobów sieci</a:t>
            </a:r>
          </a:p>
          <a:p>
            <a:pPr lvl="1" algn="l"/>
            <a:r>
              <a:rPr lang="pl-PL" sz="1800" dirty="0"/>
              <a:t>33,3 % uczniów sięga po telefon kilkadziesiąt razy dziennie, </a:t>
            </a:r>
          </a:p>
          <a:p>
            <a:pPr lvl="1" algn="l"/>
            <a:r>
              <a:rPr lang="pl-PL" sz="1800" dirty="0"/>
              <a:t>53,3 % uczniów nie ma żadnych ograniczeń w dostępie.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BAF9D1-E539-4543-9F8D-223E42CBD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7"/>
          <a:stretch/>
        </p:blipFill>
        <p:spPr>
          <a:xfrm>
            <a:off x="3553942" y="4896244"/>
            <a:ext cx="2359766" cy="16277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58661D-EAB3-4374-AF51-648A424A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22" y="5296317"/>
            <a:ext cx="2359766" cy="12331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7252DC3-EEF7-4112-923B-4B2EEEBFF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223539" cy="37646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4E4650-625D-4142-9626-D30549E3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97" y="5064618"/>
            <a:ext cx="1313645" cy="119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85A5F32-0410-4408-AEC9-8D132334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56992"/>
            <a:ext cx="8208912" cy="3064208"/>
          </a:xfrm>
          <a:prstGeom prst="rect">
            <a:avLst/>
          </a:prstGeom>
        </p:spPr>
      </p:pic>
      <p:pic>
        <p:nvPicPr>
          <p:cNvPr id="1026" name="Picture 2" descr="Internet – szansa i zagrożenie - Nowe Info">
            <a:extLst>
              <a:ext uri="{FF2B5EF4-FFF2-40B4-BE49-F238E27FC236}">
                <a16:creationId xmlns:a16="http://schemas.microsoft.com/office/drawing/2014/main" id="{FCCAB49B-692F-4839-8492-48D293CE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06" y="1556792"/>
            <a:ext cx="234285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6350074" cy="4598837"/>
          </a:xfrm>
        </p:spPr>
        <p:txBody>
          <a:bodyPr/>
          <a:lstStyle/>
          <a:p>
            <a:pPr algn="l"/>
            <a:r>
              <a:rPr lang="pl-PL" b="1" dirty="0"/>
              <a:t>Kompetencje cyfrowe</a:t>
            </a:r>
          </a:p>
          <a:p>
            <a:pPr lvl="1" algn="l"/>
            <a:r>
              <a:rPr lang="pl-PL" sz="1800" dirty="0"/>
              <a:t>czas spędzony w sieci młodzi poświęcają głównie </a:t>
            </a:r>
            <a:br>
              <a:rPr lang="pl-PL" sz="1800" dirty="0"/>
            </a:br>
            <a:r>
              <a:rPr lang="pl-PL" sz="1800" dirty="0"/>
              <a:t>na korzystanie z portali społecznościowych </a:t>
            </a:r>
            <a:br>
              <a:rPr lang="pl-PL" sz="1800" dirty="0"/>
            </a:br>
            <a:r>
              <a:rPr lang="pl-PL" sz="1800" dirty="0"/>
              <a:t>i na komunikację z innymi.</a:t>
            </a:r>
          </a:p>
        </p:txBody>
      </p:sp>
    </p:spTree>
    <p:extLst>
      <p:ext uri="{BB962C8B-B14F-4D97-AF65-F5344CB8AC3E}">
        <p14:creationId xmlns:p14="http://schemas.microsoft.com/office/powerpoint/2010/main" val="37522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5510986" cy="4877195"/>
          </a:xfrm>
        </p:spPr>
        <p:txBody>
          <a:bodyPr>
            <a:noAutofit/>
          </a:bodyPr>
          <a:lstStyle/>
          <a:p>
            <a:pPr algn="l"/>
            <a:r>
              <a:rPr lang="pl-PL" b="1" dirty="0"/>
              <a:t>Pokolenie </a:t>
            </a:r>
            <a:r>
              <a:rPr lang="pl-PL" b="1" dirty="0" err="1"/>
              <a:t>always</a:t>
            </a:r>
            <a:r>
              <a:rPr lang="pl-PL" b="1" dirty="0"/>
              <a:t> on</a:t>
            </a:r>
          </a:p>
          <a:p>
            <a:pPr lvl="1" algn="l"/>
            <a:r>
              <a:rPr lang="pl-PL" sz="1800" dirty="0"/>
              <a:t>Statystycznie uczniowie korzystają </a:t>
            </a:r>
            <a:br>
              <a:rPr lang="pl-PL" sz="1800" dirty="0"/>
            </a:br>
            <a:r>
              <a:rPr lang="pl-PL" sz="1800" dirty="0"/>
              <a:t>ze smartfonu: cały czas (10 %), 7 godzin dziennie (21,1 %), przed snem (26,9 %), </a:t>
            </a:r>
            <a:br>
              <a:rPr lang="pl-PL" sz="1800" dirty="0"/>
            </a:br>
            <a:r>
              <a:rPr lang="pl-PL" sz="1800" dirty="0"/>
              <a:t>po przebudzeniu (15,1 %), w drodze </a:t>
            </a:r>
            <a:br>
              <a:rPr lang="pl-PL" sz="1800" dirty="0"/>
            </a:br>
            <a:r>
              <a:rPr lang="pl-PL" sz="1800" dirty="0"/>
              <a:t>do szkoły (10,9 %).</a:t>
            </a:r>
          </a:p>
          <a:p>
            <a:pPr algn="l"/>
            <a:r>
              <a:rPr lang="pl-PL" sz="2000" b="1" dirty="0"/>
              <a:t>Korzystanie z portali społecznościowych</a:t>
            </a:r>
          </a:p>
          <a:p>
            <a:pPr lvl="1" algn="l"/>
            <a:r>
              <a:rPr lang="pl-PL" sz="1800" dirty="0"/>
              <a:t>92,4 % uczniów ma przynajmniej jedno konto, średnia liczba deklarowanych kont </a:t>
            </a:r>
            <a:br>
              <a:rPr lang="pl-PL" sz="1800" dirty="0"/>
            </a:br>
            <a:r>
              <a:rPr lang="pl-PL" sz="1800" dirty="0"/>
              <a:t>to 3,7, a 20 % uczniów przyznaje, </a:t>
            </a:r>
            <a:br>
              <a:rPr lang="pl-PL" sz="1800" dirty="0"/>
            </a:br>
            <a:r>
              <a:rPr lang="pl-PL" sz="1800" dirty="0"/>
              <a:t>że ma ich sześć.</a:t>
            </a:r>
          </a:p>
          <a:p>
            <a:pPr lvl="1" algn="l"/>
            <a:r>
              <a:rPr lang="pl-PL" sz="1800" dirty="0"/>
              <a:t>Spośród najpopularniejszych serwisów </a:t>
            </a:r>
            <a:br>
              <a:rPr lang="pl-PL" sz="1800" dirty="0"/>
            </a:br>
            <a:r>
              <a:rPr lang="pl-PL" sz="1800" dirty="0"/>
              <a:t>i aplikacji społecznościowych cieszą się:</a:t>
            </a:r>
          </a:p>
          <a:p>
            <a:pPr lvl="5"/>
            <a:r>
              <a:rPr lang="pl-PL" sz="1600" dirty="0"/>
              <a:t>Facebook Messenger (78,3 %), </a:t>
            </a:r>
          </a:p>
          <a:p>
            <a:pPr lvl="5"/>
            <a:r>
              <a:rPr lang="pl-PL" sz="1600" dirty="0" err="1"/>
              <a:t>Youtube</a:t>
            </a:r>
            <a:r>
              <a:rPr lang="pl-PL" sz="1600" dirty="0"/>
              <a:t> (71 %),</a:t>
            </a:r>
          </a:p>
          <a:p>
            <a:pPr lvl="5"/>
            <a:r>
              <a:rPr lang="pl-PL" sz="1600" dirty="0"/>
              <a:t>Snapchat (59,5 %), </a:t>
            </a:r>
          </a:p>
          <a:p>
            <a:pPr lvl="5"/>
            <a:r>
              <a:rPr lang="pl-PL" sz="1600" dirty="0"/>
              <a:t>Instagram (55,9 %),</a:t>
            </a:r>
          </a:p>
          <a:p>
            <a:pPr lvl="5"/>
            <a:r>
              <a:rPr lang="pl-PL" sz="1600" dirty="0"/>
              <a:t>Facebook (48,7 %).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783E09-0731-4172-AD38-D53474AD7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61212"/>
            <a:ext cx="3147333" cy="582980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7D4E3EE-9B2A-460F-A79A-8710318B5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020008"/>
            <a:ext cx="1056068" cy="10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55940"/>
            <a:ext cx="5510986" cy="5369404"/>
          </a:xfrm>
        </p:spPr>
        <p:txBody>
          <a:bodyPr>
            <a:noAutofit/>
          </a:bodyPr>
          <a:lstStyle/>
          <a:p>
            <a:pPr algn="l"/>
            <a:r>
              <a:rPr lang="pl-PL" sz="2000" b="1" dirty="0"/>
              <a:t>Korzystanie z portali społecznościowych</a:t>
            </a:r>
          </a:p>
          <a:p>
            <a:pPr lvl="1" algn="l"/>
            <a:r>
              <a:rPr lang="pl-PL" sz="1800" dirty="0"/>
              <a:t>28 % uczniów bardzo często sprawdza ilość </a:t>
            </a:r>
            <a:r>
              <a:rPr lang="pl-PL" sz="1800" dirty="0" err="1"/>
              <a:t>lajków</a:t>
            </a:r>
            <a:r>
              <a:rPr lang="pl-PL" sz="1800" dirty="0"/>
              <a:t> pod zdjęciami i wpisami, </a:t>
            </a:r>
            <a:br>
              <a:rPr lang="pl-PL" sz="1800" dirty="0"/>
            </a:br>
            <a:r>
              <a:rPr lang="pl-PL" sz="1800" dirty="0"/>
              <a:t>10 % kasuje swoje zdjęcia lub wpisy </a:t>
            </a:r>
            <a:br>
              <a:rPr lang="pl-PL" sz="1800" dirty="0"/>
            </a:br>
            <a:r>
              <a:rPr lang="pl-PL" sz="1800" dirty="0"/>
              <a:t>w przypadku otrzymania niewystarczającej liczby </a:t>
            </a:r>
            <a:r>
              <a:rPr lang="pl-PL" sz="1800" dirty="0" err="1"/>
              <a:t>lajków</a:t>
            </a:r>
            <a:r>
              <a:rPr lang="pl-PL" sz="1800" dirty="0"/>
              <a:t>, 30 % młodzieży uznaje się </a:t>
            </a:r>
            <a:br>
              <a:rPr lang="pl-PL" sz="1800" dirty="0"/>
            </a:br>
            <a:r>
              <a:rPr lang="pl-PL" sz="1800" dirty="0"/>
              <a:t>za uzależnionych od używania portali społecznościowych</a:t>
            </a:r>
          </a:p>
          <a:p>
            <a:pPr marL="457200" lvl="1" indent="0" algn="l">
              <a:buNone/>
            </a:pPr>
            <a:endParaRPr lang="pl-PL" sz="1800" dirty="0"/>
          </a:p>
          <a:p>
            <a:pPr algn="l"/>
            <a:r>
              <a:rPr lang="pl-PL" b="1" dirty="0"/>
              <a:t>Nałogowe korzystanie z telefonu komórkowego</a:t>
            </a:r>
          </a:p>
          <a:p>
            <a:pPr lvl="1" algn="l"/>
            <a:r>
              <a:rPr lang="pl-PL" sz="1800" dirty="0"/>
              <a:t>Skala fonoholizmu wśród uczniów:</a:t>
            </a:r>
          </a:p>
          <a:p>
            <a:pPr marL="457200" lvl="1" indent="0" algn="l">
              <a:buNone/>
            </a:pPr>
            <a:endParaRPr lang="pl-PL" sz="1000" dirty="0"/>
          </a:p>
          <a:p>
            <a:pPr lvl="2" algn="l"/>
            <a:r>
              <a:rPr lang="pl-PL" sz="1500" dirty="0"/>
              <a:t>40 % osiąga bardzo wysokie lub wysokie wyniki,</a:t>
            </a:r>
          </a:p>
          <a:p>
            <a:pPr lvl="2" algn="l"/>
            <a:r>
              <a:rPr lang="pl-PL" sz="1500" dirty="0"/>
              <a:t>29 % znajduje się w ustalonej normie,</a:t>
            </a:r>
          </a:p>
          <a:p>
            <a:pPr lvl="2" algn="l"/>
            <a:r>
              <a:rPr lang="pl-PL" sz="1500" dirty="0"/>
              <a:t>10 % ma wyniki ekstremalnie niskie.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783E09-0731-4172-AD38-D53474AD7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55939"/>
            <a:ext cx="3147333" cy="50403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C00741-AEF7-4608-9938-99E9882A9FF7}"/>
              </a:ext>
            </a:extLst>
          </p:cNvPr>
          <p:cNvSpPr txBox="1"/>
          <p:nvPr/>
        </p:nvSpPr>
        <p:spPr>
          <a:xfrm>
            <a:off x="5868143" y="6093296"/>
            <a:ext cx="31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/>
              <a:t>Tabela zmodyfikowana </a:t>
            </a:r>
            <a:br>
              <a:rPr lang="pl-PL" sz="900" b="1" dirty="0"/>
            </a:br>
            <a:r>
              <a:rPr lang="pl-PL" sz="900" b="1" dirty="0"/>
              <a:t>(wersja skrócona, porządek danych zachowany)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4AF3071-1FE1-4BD0-99B8-50CF6CA97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869" y="5562211"/>
            <a:ext cx="1200273" cy="10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3" y="836713"/>
            <a:ext cx="3744416" cy="5828216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/>
              <a:t>Negatywne konsekwencje nadużywania mediów cyfrowych</a:t>
            </a:r>
          </a:p>
          <a:p>
            <a:pPr marL="0" indent="0" algn="l">
              <a:buNone/>
            </a:pPr>
            <a:endParaRPr lang="pl-PL" sz="100" b="1" dirty="0"/>
          </a:p>
          <a:p>
            <a:pPr algn="l"/>
            <a:br>
              <a:rPr lang="pl-PL" sz="500" b="1" dirty="0"/>
            </a:br>
            <a:endParaRPr lang="pl-PL" sz="500" b="1" dirty="0"/>
          </a:p>
          <a:p>
            <a:pPr lvl="1" algn="l"/>
            <a:r>
              <a:rPr lang="pl-PL" sz="1750" dirty="0"/>
              <a:t>Prawie połowa uczniów odczuwa niepokój, kiedy nie ma przy sobie telefonu,</a:t>
            </a:r>
          </a:p>
          <a:p>
            <a:pPr lvl="1" algn="l"/>
            <a:r>
              <a:rPr lang="pl-PL" sz="1750" dirty="0"/>
              <a:t>29 % niedosypia z powodu korzystania ze smartfonu,</a:t>
            </a:r>
          </a:p>
          <a:p>
            <a:pPr lvl="1" algn="l"/>
            <a:r>
              <a:rPr lang="pl-PL" sz="1750" dirty="0"/>
              <a:t>25 % nastolatków czuje się przeładowany informacjami,</a:t>
            </a:r>
          </a:p>
          <a:p>
            <a:pPr lvl="1" algn="l"/>
            <a:r>
              <a:rPr lang="pl-PL" sz="1750" dirty="0"/>
              <a:t>25 % uczniów deklaruje rezygnacje ze snu na rzecz korzystania ze smartfonu,</a:t>
            </a:r>
          </a:p>
          <a:p>
            <a:pPr lvl="1" algn="l"/>
            <a:r>
              <a:rPr lang="pl-PL" sz="1750" dirty="0"/>
              <a:t>10 % wykazuje objawy somatyczne,</a:t>
            </a:r>
          </a:p>
          <a:p>
            <a:pPr lvl="1" algn="l"/>
            <a:r>
              <a:rPr lang="pl-PL" sz="1750" dirty="0"/>
              <a:t>10 % zapomina o posiłku.</a:t>
            </a:r>
          </a:p>
        </p:txBody>
      </p:sp>
      <p:pic>
        <p:nvPicPr>
          <p:cNvPr id="2050" name="Picture 2" descr="https://ostrzegamy.online/wp-content/uploads/2019/04/Grafika-Internet.jpg">
            <a:extLst>
              <a:ext uri="{FF2B5EF4-FFF2-40B4-BE49-F238E27FC236}">
                <a16:creationId xmlns:a16="http://schemas.microsoft.com/office/drawing/2014/main" id="{35155840-843A-4F09-AAA0-E07250F6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4650" b="10098"/>
          <a:stretch/>
        </p:blipFill>
        <p:spPr bwMode="auto">
          <a:xfrm>
            <a:off x="4050051" y="1628800"/>
            <a:ext cx="496855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CCE22816-07F2-4B12-A748-78BE8986F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49983"/>
              </p:ext>
            </p:extLst>
          </p:nvPr>
        </p:nvGraphicFramePr>
        <p:xfrm>
          <a:off x="2730741" y="5820503"/>
          <a:ext cx="1285883" cy="8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Obraz - mapa bitowa" r:id="rId4" imgW="1722240" imgH="1120320" progId="Paint.Picture">
                  <p:embed/>
                </p:oleObj>
              </mc:Choice>
              <mc:Fallback>
                <p:oleObj name="Obraz - mapa bitowa" r:id="rId4" imgW="1722240" imgH="1120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0741" y="5820503"/>
                        <a:ext cx="1285883" cy="8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64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96552" y="34244"/>
            <a:ext cx="10260632" cy="714356"/>
          </a:xfrm>
        </p:spPr>
        <p:txBody>
          <a:bodyPr/>
          <a:lstStyle/>
          <a:p>
            <a:r>
              <a:rPr lang="pl-PL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Wyniki badania „Młodzi Cyfrowi”, 2019 r.</a:t>
            </a:r>
            <a:r>
              <a:rPr lang="es-VE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4457" y="1124744"/>
            <a:ext cx="8655086" cy="4896544"/>
          </a:xfrm>
        </p:spPr>
        <p:txBody>
          <a:bodyPr>
            <a:normAutofit/>
          </a:bodyPr>
          <a:lstStyle/>
          <a:p>
            <a:pPr algn="l"/>
            <a:r>
              <a:rPr lang="pl-PL" b="1" dirty="0"/>
              <a:t>Syndrom FOMO</a:t>
            </a:r>
          </a:p>
          <a:p>
            <a:pPr marL="0" indent="0" algn="l">
              <a:buNone/>
            </a:pPr>
            <a:endParaRPr lang="pl-PL" sz="1050" b="1" dirty="0"/>
          </a:p>
          <a:p>
            <a:pPr lvl="1" algn="l"/>
            <a:r>
              <a:rPr lang="pl-PL" sz="1800" dirty="0"/>
              <a:t>14 % badanych doświadczyło syndromu o wysokim natężeniu,</a:t>
            </a:r>
          </a:p>
          <a:p>
            <a:pPr marL="457200" lvl="1" indent="0" algn="l">
              <a:buNone/>
            </a:pPr>
            <a:endParaRPr lang="pl-PL" sz="1800" dirty="0"/>
          </a:p>
          <a:p>
            <a:pPr lvl="1" algn="l"/>
            <a:r>
              <a:rPr lang="pl-PL" sz="1800" dirty="0"/>
              <a:t>33,6 % martwi się, kiedy się dowiaduje, że ich znajomi bawią się bez nich,</a:t>
            </a:r>
          </a:p>
          <a:p>
            <a:pPr lvl="1" algn="l"/>
            <a:r>
              <a:rPr lang="pl-PL" sz="1800" dirty="0"/>
              <a:t>28,1 % odczuwa niepokój w sytuacji braku wiedzy o tym,  co planują inni,</a:t>
            </a:r>
          </a:p>
          <a:p>
            <a:pPr lvl="1" algn="l"/>
            <a:r>
              <a:rPr lang="pl-PL" sz="1800" dirty="0"/>
              <a:t>27,4 % przyznaje, że podczas wakacji stara się „mieć oko” </a:t>
            </a:r>
            <a:br>
              <a:rPr lang="pl-PL" sz="1800" dirty="0"/>
            </a:br>
            <a:r>
              <a:rPr lang="pl-PL" sz="1800" dirty="0"/>
              <a:t>            na to, co robią znajomi.</a:t>
            </a:r>
          </a:p>
          <a:p>
            <a:pPr lvl="1"/>
            <a:endParaRPr lang="pl-PL" sz="1800" dirty="0"/>
          </a:p>
        </p:txBody>
      </p:sp>
      <p:pic>
        <p:nvPicPr>
          <p:cNvPr id="3074" name="Picture 2" descr="Co 5 nastolatek uzależniony od informacji ! - Co to jest FOMO ? -  spotradomsko.pl">
            <a:extLst>
              <a:ext uri="{FF2B5EF4-FFF2-40B4-BE49-F238E27FC236}">
                <a16:creationId xmlns:a16="http://schemas.microsoft.com/office/drawing/2014/main" id="{D2EE2B29-CDCE-439C-A146-5490EEA85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/>
          <a:stretch/>
        </p:blipFill>
        <p:spPr bwMode="auto">
          <a:xfrm>
            <a:off x="3995936" y="3713217"/>
            <a:ext cx="4545116" cy="26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A9064B-64D9-4787-95A8-A8098132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62" y="3894753"/>
            <a:ext cx="2520280" cy="134143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3F60BB-D767-4E07-B7A8-D2973DE8E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5376170"/>
            <a:ext cx="1160641" cy="11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Log xmlns="29baff33-f40f-4664-8054-1bde3cabf4f6" xsi:nil="true"/>
    <FriendlyTitle xmlns="29baff33-f40f-4664-8054-1bde3cabf4f6" xsi:nil="true"/>
    <Milestone xmlns="29baff33-f40f-4664-8054-1bde3cabf4f6" xsi:nil="true"/>
    <TimesCloned xmlns="29baff33-f40f-4664-8054-1bde3cabf4f6" xsi:nil="true"/>
    <UANotes xmlns="29baff33-f40f-4664-8054-1bde3cabf4f6" xsi:nil="true"/>
    <Downloads xmlns="29baff33-f40f-4664-8054-1bde3cabf4f6">0</Downloads>
    <EditorialStatus xmlns="29baff33-f40f-4664-8054-1bde3cabf4f6">Complete</EditorialStatus>
    <PublishTargets xmlns="29baff33-f40f-4664-8054-1bde3cabf4f6">OfficeOnline</PublishTargets>
    <ShowIn xmlns="29baff33-f40f-4664-8054-1bde3cabf4f6">Show everywhere</ShowIn>
    <ThumbnailAssetId xmlns="29baff33-f40f-4664-8054-1bde3cabf4f6" xsi:nil="true"/>
    <TPClientViewer xmlns="29baff33-f40f-4664-8054-1bde3cabf4f6" xsi:nil="true"/>
    <OutputCachingOn xmlns="29baff33-f40f-4664-8054-1bde3cabf4f6">false</OutputCachingOn>
    <PlannedPubDate xmlns="29baff33-f40f-4664-8054-1bde3cabf4f6" xsi:nil="true"/>
    <APAuthor xmlns="29baff33-f40f-4664-8054-1bde3cabf4f6">
      <UserInfo>
        <DisplayName/>
        <AccountId>488</AccountId>
        <AccountType/>
      </UserInfo>
    </APAuthor>
    <BlockPublish xmlns="29baff33-f40f-4664-8054-1bde3cabf4f6" xsi:nil="true"/>
    <TPComponent xmlns="29baff33-f40f-4664-8054-1bde3cabf4f6" xsi:nil="true"/>
    <CrawlForDependencies xmlns="29baff33-f40f-4664-8054-1bde3cabf4f6">false</CrawlForDependencies>
    <MarketSpecific xmlns="29baff33-f40f-4664-8054-1bde3cabf4f6" xsi:nil="true"/>
    <LastPublishResultLookup xmlns="29baff33-f40f-4664-8054-1bde3cabf4f6" xsi:nil="true"/>
    <TPLaunchHelpLinkType xmlns="29baff33-f40f-4664-8054-1bde3cabf4f6">Template</TPLaunchHelpLinkType>
    <TPLaunchHelpLink xmlns="29baff33-f40f-4664-8054-1bde3cabf4f6" xsi:nil="true"/>
    <ContentItem xmlns="29baff33-f40f-4664-8054-1bde3cabf4f6" xsi:nil="true"/>
    <IsDeleted xmlns="29baff33-f40f-4664-8054-1bde3cabf4f6">false</IsDeleted>
    <HandoffToMSDN xmlns="29baff33-f40f-4664-8054-1bde3cabf4f6" xsi:nil="true"/>
    <OriginAsset xmlns="29baff33-f40f-4664-8054-1bde3cabf4f6" xsi:nil="true"/>
    <ArtSampleDocs xmlns="29baff33-f40f-4664-8054-1bde3cabf4f6" xsi:nil="true"/>
    <TPApplication xmlns="29baff33-f40f-4664-8054-1bde3cabf4f6" xsi:nil="true"/>
    <APEditor xmlns="29baff33-f40f-4664-8054-1bde3cabf4f6">
      <UserInfo>
        <DisplayName/>
        <AccountId xsi:nil="true"/>
        <AccountType/>
      </UserInfo>
    </APEditor>
    <MachineTranslated xmlns="29baff33-f40f-4664-8054-1bde3cabf4f6">false</MachineTranslated>
    <Manager xmlns="29baff33-f40f-4664-8054-1bde3cabf4f6" xsi:nil="true"/>
    <OOCacheId xmlns="29baff33-f40f-4664-8054-1bde3cabf4f6">4f7eccd9-24b7-4c23-8c5f-d7f973d72375</OOCacheId>
    <APDescription xmlns="29baff33-f40f-4664-8054-1bde3cabf4f6" xsi:nil="true"/>
    <LastModifiedDateTime xmlns="29baff33-f40f-4664-8054-1bde3cabf4f6" xsi:nil="true"/>
    <TPNamespace xmlns="29baff33-f40f-4664-8054-1bde3cabf4f6" xsi:nil="true"/>
    <BusinessGroup xmlns="29baff33-f40f-4664-8054-1bde3cabf4f6" xsi:nil="true"/>
    <PublishStatusLookup xmlns="29baff33-f40f-4664-8054-1bde3cabf4f6">
      <Value>236228</Value>
      <Value>346463</Value>
    </PublishStatusLookup>
    <TemplateTemplateType xmlns="29baff33-f40f-4664-8054-1bde3cabf4f6">PowerPoint 12 Default</TemplateTemplateType>
    <AcquiredFrom xmlns="29baff33-f40f-4664-8054-1bde3cabf4f6">Internal MS</AcquiredFrom>
    <Markets xmlns="29baff33-f40f-4664-8054-1bde3cabf4f6">
      <Value>2</Value>
    </Markets>
    <TrustLevel xmlns="29baff33-f40f-4664-8054-1bde3cabf4f6">2 Community Trusted</TrustLevel>
    <AssetId xmlns="29baff33-f40f-4664-8054-1bde3cabf4f6">TP102390032</AssetId>
    <CSXHash xmlns="29baff33-f40f-4664-8054-1bde3cabf4f6">WTn96coQA9Y9Mt/B+auRa8D6yo4ininBXIYb4myXXpA=</CSXHash>
    <IntlLangReviewDate xmlns="29baff33-f40f-4664-8054-1bde3cabf4f6" xsi:nil="true"/>
    <DSATActionTaken xmlns="29baff33-f40f-4664-8054-1bde3cabf4f6" xsi:nil="true"/>
    <TPFriendlyName xmlns="29baff33-f40f-4664-8054-1bde3cabf4f6" xsi:nil="true"/>
    <PolicheckWords xmlns="29baff33-f40f-4664-8054-1bde3cabf4f6" xsi:nil="true"/>
    <SubmitterId xmlns="29baff33-f40f-4664-8054-1bde3cabf4f6">S-1-10-0-6-35757-842399744</SubmitterId>
    <IntlLocPriority xmlns="29baff33-f40f-4664-8054-1bde3cabf4f6" xsi:nil="true"/>
    <ApprovalStatus xmlns="29baff33-f40f-4664-8054-1bde3cabf4f6">ApprovedAutomatic</ApprovalStatus>
    <LastHandOff xmlns="29baff33-f40f-4664-8054-1bde3cabf4f6" xsi:nil="true"/>
    <LegacyData xmlns="29baff33-f40f-4664-8054-1bde3cabf4f6" xsi:nil="true"/>
    <Providers xmlns="29baff33-f40f-4664-8054-1bde3cabf4f6">1|PN101971812| | </Providers>
    <SourceTitle xmlns="29baff33-f40f-4664-8054-1bde3cabf4f6" xsi:nil="true"/>
    <TPAppVersion xmlns="29baff33-f40f-4664-8054-1bde3cabf4f6" xsi:nil="true"/>
    <UALocComments xmlns="29baff33-f40f-4664-8054-1bde3cabf4f6" xsi:nil="true"/>
    <UALocRecommendation xmlns="29baff33-f40f-4664-8054-1bde3cabf4f6">Localize</UALocRecommendation>
    <UACurrentWords xmlns="29baff33-f40f-4664-8054-1bde3cabf4f6" xsi:nil="true"/>
    <AssetExpire xmlns="29baff33-f40f-4664-8054-1bde3cabf4f6">2100-01-01T00:00:00+00:00</AssetExpire>
    <AssetType xmlns="29baff33-f40f-4664-8054-1bde3cabf4f6" xsi:nil="true"/>
    <DirectSourceMarket xmlns="29baff33-f40f-4664-8054-1bde3cabf4f6" xsi:nil="true"/>
    <TPInstallLocation xmlns="29baff33-f40f-4664-8054-1bde3cabf4f6" xsi:nil="true"/>
    <ParentAssetId xmlns="29baff33-f40f-4664-8054-1bde3cabf4f6">TC102390033</ParentAssetId>
    <CSXUpdate xmlns="29baff33-f40f-4664-8054-1bde3cabf4f6">false</CSXUpdate>
    <OpenTemplate xmlns="29baff33-f40f-4664-8054-1bde3cabf4f6">true</OpenTemplate>
    <Provider xmlns="29baff33-f40f-4664-8054-1bde3cabf4f6" xsi:nil="true"/>
    <CSXSubmissionDate xmlns="29baff33-f40f-4664-8054-1bde3cabf4f6">2010-12-01T12:18:33+00:00</CSXSubmissionDate>
    <AssetStart xmlns="29baff33-f40f-4664-8054-1bde3cabf4f6">2010-12-01T12:18:33+00:00</AssetStart>
    <BugNumber xmlns="29baff33-f40f-4664-8054-1bde3cabf4f6" xsi:nil="true"/>
    <EditorialTags xmlns="29baff33-f40f-4664-8054-1bde3cabf4f6" xsi:nil="true"/>
    <TPExecutable xmlns="29baff33-f40f-4664-8054-1bde3cabf4f6" xsi:nil="true"/>
    <VoteCount xmlns="29baff33-f40f-4664-8054-1bde3cabf4f6" xsi:nil="true"/>
    <IsSearchable xmlns="29baff33-f40f-4664-8054-1bde3cabf4f6">false</IsSearchable>
    <CSXSubmissionMarket xmlns="29baff33-f40f-4664-8054-1bde3cabf4f6">2</CSXSubmissionMarket>
    <OriginalSourceMarket xmlns="29baff33-f40f-4664-8054-1bde3cabf4f6" xsi:nil="true"/>
    <PrimaryImageGen xmlns="29baff33-f40f-4664-8054-1bde3cabf4f6">true</PrimaryImageGen>
    <IntlLangReview xmlns="29baff33-f40f-4664-8054-1bde3cabf4f6" xsi:nil="true"/>
    <NumericId xmlns="29baff33-f40f-4664-8054-1bde3cabf4f6" xsi:nil="true"/>
    <TemplateStatus xmlns="29baff33-f40f-4664-8054-1bde3cabf4f6" xsi:nil="true"/>
    <ClipArtFilename xmlns="29baff33-f40f-4664-8054-1bde3cabf4f6" xsi:nil="true"/>
    <TPCommandLine xmlns="29baff33-f40f-4664-8054-1bde3cabf4f6" xsi:nil="true"/>
    <IntlLangReviewer xmlns="29baff33-f40f-4664-8054-1bde3cabf4f6" xsi:nil="true"/>
    <UAProjectedTotalWords xmlns="29baff33-f40f-4664-8054-1bde3cabf4f6" xsi:nil="true"/>
    <InternalTagsTaxHTField0 xmlns="29baff33-f40f-4664-8054-1bde3cabf4f6">
      <Terms xmlns="http://schemas.microsoft.com/office/infopath/2007/PartnerControls"/>
    </InternalTagsTaxHTField0>
    <CampaignTagsTaxHTField0 xmlns="29baff33-f40f-4664-8054-1bde3cabf4f6">
      <Terms xmlns="http://schemas.microsoft.com/office/infopath/2007/PartnerControls"/>
    </CampaignTagsTaxHTField0>
    <LocOverallLocStatusLookup xmlns="29baff33-f40f-4664-8054-1bde3cabf4f6" xsi:nil="true"/>
    <LocOverallPreviewStatusLookup xmlns="29baff33-f40f-4664-8054-1bde3cabf4f6" xsi:nil="true"/>
    <LocManualTestRequired xmlns="29baff33-f40f-4664-8054-1bde3cabf4f6" xsi:nil="true"/>
    <LocProcessedForMarketsLookup xmlns="29baff33-f40f-4664-8054-1bde3cabf4f6" xsi:nil="true"/>
    <LocRecommendedHandoff xmlns="29baff33-f40f-4664-8054-1bde3cabf4f6" xsi:nil="true"/>
    <LocalizationTagsTaxHTField0 xmlns="29baff33-f40f-4664-8054-1bde3cabf4f6">
      <Terms xmlns="http://schemas.microsoft.com/office/infopath/2007/PartnerControls"/>
    </LocalizationTagsTaxHTField0>
    <LocLastLocAttemptVersionTypeLookup xmlns="29baff33-f40f-4664-8054-1bde3cabf4f6" xsi:nil="true"/>
    <LocNewPublishedVersionLookup xmlns="29baff33-f40f-4664-8054-1bde3cabf4f6" xsi:nil="true"/>
    <LocProcessedForHandoffsLookup xmlns="29baff33-f40f-4664-8054-1bde3cabf4f6" xsi:nil="true"/>
    <LocPublishedDependentAssetsLookup xmlns="29baff33-f40f-4664-8054-1bde3cabf4f6" xsi:nil="true"/>
    <FeatureTagsTaxHTField0 xmlns="29baff33-f40f-4664-8054-1bde3cabf4f6">
      <Terms xmlns="http://schemas.microsoft.com/office/infopath/2007/PartnerControls"/>
    </FeatureTagsTaxHTField0>
    <LocOverallPublishStatusLookup xmlns="29baff33-f40f-4664-8054-1bde3cabf4f6" xsi:nil="true"/>
    <TaxCatchAll xmlns="29baff33-f40f-4664-8054-1bde3cabf4f6"/>
    <LocComments xmlns="29baff33-f40f-4664-8054-1bde3cabf4f6" xsi:nil="true"/>
    <RecommendationsModifier xmlns="29baff33-f40f-4664-8054-1bde3cabf4f6" xsi:nil="true"/>
    <ScenarioTagsTaxHTField0 xmlns="29baff33-f40f-4664-8054-1bde3cabf4f6">
      <Terms xmlns="http://schemas.microsoft.com/office/infopath/2007/PartnerControls"/>
    </ScenarioTagsTaxHTField0>
    <LocOverallHandbackStatusLookup xmlns="29baff33-f40f-4664-8054-1bde3cabf4f6" xsi:nil="true"/>
    <LocLastLocAttemptVersionLookup xmlns="29baff33-f40f-4664-8054-1bde3cabf4f6">54</LocLastLocAttemptVersionLookup>
    <LocPublishedLinkedAssetsLookup xmlns="29baff33-f40f-4664-8054-1bde3cabf4f6" xsi:nil="true"/>
    <OriginalRelease xmlns="29baff33-f40f-4664-8054-1bde3cabf4f6">14</OriginalRelease>
    <LocMarketGroupTiers2 xmlns="29baff33-f40f-4664-8054-1bde3cabf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56" ma:contentTypeDescription="Create a new document." ma:contentTypeScope="" ma:versionID="e2b161dd106aa6ff43a2053ab7ed0d23">
  <xsd:schema xmlns:xsd="http://www.w3.org/2001/XMLSchema" xmlns:xs="http://www.w3.org/2001/XMLSchema" xmlns:p="http://schemas.microsoft.com/office/2006/metadata/properties" xmlns:ns2="29baff33-f40f-4664-8054-1bde3cabf4f6" targetNamespace="http://schemas.microsoft.com/office/2006/metadata/properties" ma:root="true" ma:fieldsID="df3fe752eed498a1554dc026fa12eabd" ns2:_="">
    <xsd:import namespace="29baff33-f40f-4664-8054-1bde3cabf4f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aff33-f40f-4664-8054-1bde3cabf4f6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35ae66bf-e87d-41c1-aaaa-5f977966190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1DDBB892-E9C2-41BE-A746-120199994C31}" ma:internalName="CSXSubmissionMarket" ma:readOnly="false" ma:showField="MarketName" ma:web="29baff33-f40f-4664-8054-1bde3cabf4f6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22649cd3-0638-4550-a153-a68664946fb0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2513E2E7-E2AF-440C-8567-37153D3865E2}" ma:internalName="InProjectListLookup" ma:readOnly="true" ma:showField="InProjectLis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961a284f-ead0-40ef-8222-26875887a96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2513E2E7-E2AF-440C-8567-37153D3865E2}" ma:internalName="LastCompleteVersionLookup" ma:readOnly="true" ma:showField="LastComplete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2513E2E7-E2AF-440C-8567-37153D3865E2}" ma:internalName="LastPreviewErrorLookup" ma:readOnly="true" ma:showField="LastPreview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2513E2E7-E2AF-440C-8567-37153D3865E2}" ma:internalName="LastPreviewResultLookup" ma:readOnly="true" ma:showField="LastPreview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2513E2E7-E2AF-440C-8567-37153D3865E2}" ma:internalName="LastPreviewAttemptDateLookup" ma:readOnly="true" ma:showField="LastPreview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2513E2E7-E2AF-440C-8567-37153D3865E2}" ma:internalName="LastPreviewedByLookup" ma:readOnly="true" ma:showField="LastPreview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2513E2E7-E2AF-440C-8567-37153D3865E2}" ma:internalName="LastPreviewTimeLookup" ma:readOnly="true" ma:showField="LastPreview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2513E2E7-E2AF-440C-8567-37153D3865E2}" ma:internalName="LastPreviewVersionLookup" ma:readOnly="true" ma:showField="LastPreview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2513E2E7-E2AF-440C-8567-37153D3865E2}" ma:internalName="LastPublishErrorLookup" ma:readOnly="true" ma:showField="LastPublishError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2513E2E7-E2AF-440C-8567-37153D3865E2}" ma:internalName="LastPublishResultLookup" ma:readOnly="true" ma:showField="LastPublishResult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2513E2E7-E2AF-440C-8567-37153D3865E2}" ma:internalName="LastPublishAttemptDateLookup" ma:readOnly="true" ma:showField="LastPublishAttemptDat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2513E2E7-E2AF-440C-8567-37153D3865E2}" ma:internalName="LastPublishedByLookup" ma:readOnly="true" ma:showField="LastPublishedBy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2513E2E7-E2AF-440C-8567-37153D3865E2}" ma:internalName="LastPublishTimeLookup" ma:readOnly="true" ma:showField="LastPublishTi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2513E2E7-E2AF-440C-8567-37153D3865E2}" ma:internalName="LastPublishVersionLookup" ma:readOnly="true" ma:showField="LastPublishVersion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72723BFE-42E4-4BFD-ABEC-91FC880F9EED}" ma:internalName="LocLastLocAttemptVersionLookup" ma:readOnly="false" ma:showField="LastLocAttemptVersion" ma:web="29baff33-f40f-4664-8054-1bde3cabf4f6">
      <xsd:simpleType>
        <xsd:restriction base="dms:Lookup"/>
      </xsd:simpleType>
    </xsd:element>
    <xsd:element name="LocLastLocAttemptVersionTypeLookup" ma:index="71" nillable="true" ma:displayName="Loc Last Loc Attempt Version Type" ma:default="" ma:list="{72723BFE-42E4-4BFD-ABEC-91FC880F9EED}" ma:internalName="LocLastLocAttemptVersionTypeLookup" ma:readOnly="true" ma:showField="LastLocAttemptVersionType" ma:web="29baff33-f40f-4664-8054-1bde3cabf4f6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72723BFE-42E4-4BFD-ABEC-91FC880F9EED}" ma:internalName="LocNewPublishedVersionLookup" ma:readOnly="true" ma:showField="NewPublishedVersion" ma:web="29baff33-f40f-4664-8054-1bde3cabf4f6">
      <xsd:simpleType>
        <xsd:restriction base="dms:Lookup"/>
      </xsd:simpleType>
    </xsd:element>
    <xsd:element name="LocOverallHandbackStatusLookup" ma:index="75" nillable="true" ma:displayName="Loc Overall Handback Status" ma:default="" ma:list="{72723BFE-42E4-4BFD-ABEC-91FC880F9EED}" ma:internalName="LocOverallHandbackStatusLookup" ma:readOnly="true" ma:showField="OverallHandbackStatus" ma:web="29baff33-f40f-4664-8054-1bde3cabf4f6">
      <xsd:simpleType>
        <xsd:restriction base="dms:Lookup"/>
      </xsd:simpleType>
    </xsd:element>
    <xsd:element name="LocOverallLocStatusLookup" ma:index="76" nillable="true" ma:displayName="Loc Overall Localize Status" ma:default="" ma:list="{72723BFE-42E4-4BFD-ABEC-91FC880F9EED}" ma:internalName="LocOverallLocStatusLookup" ma:readOnly="true" ma:showField="OverallLocStatus" ma:web="29baff33-f40f-4664-8054-1bde3cabf4f6">
      <xsd:simpleType>
        <xsd:restriction base="dms:Lookup"/>
      </xsd:simpleType>
    </xsd:element>
    <xsd:element name="LocOverallPreviewStatusLookup" ma:index="77" nillable="true" ma:displayName="Loc Overall Preview Status" ma:default="" ma:list="{72723BFE-42E4-4BFD-ABEC-91FC880F9EED}" ma:internalName="LocOverallPreviewStatusLookup" ma:readOnly="true" ma:showField="OverallPreviewStatus" ma:web="29baff33-f40f-4664-8054-1bde3cabf4f6">
      <xsd:simpleType>
        <xsd:restriction base="dms:Lookup"/>
      </xsd:simpleType>
    </xsd:element>
    <xsd:element name="LocOverallPublishStatusLookup" ma:index="78" nillable="true" ma:displayName="Loc Overall Publish Status" ma:default="" ma:list="{72723BFE-42E4-4BFD-ABEC-91FC880F9EED}" ma:internalName="LocOverallPublishStatusLookup" ma:readOnly="true" ma:showField="OverallPublishStatus" ma:web="29baff33-f40f-4664-8054-1bde3cabf4f6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72723BFE-42E4-4BFD-ABEC-91FC880F9EED}" ma:internalName="LocProcessedForHandoffsLookup" ma:readOnly="true" ma:showField="ProcessedForHandoffs" ma:web="29baff33-f40f-4664-8054-1bde3cabf4f6">
      <xsd:simpleType>
        <xsd:restriction base="dms:Lookup"/>
      </xsd:simpleType>
    </xsd:element>
    <xsd:element name="LocProcessedForMarketsLookup" ma:index="81" nillable="true" ma:displayName="Loc Processed For Markets" ma:default="" ma:list="{72723BFE-42E4-4BFD-ABEC-91FC880F9EED}" ma:internalName="LocProcessedForMarketsLookup" ma:readOnly="true" ma:showField="ProcessedForMarkets" ma:web="29baff33-f40f-4664-8054-1bde3cabf4f6">
      <xsd:simpleType>
        <xsd:restriction base="dms:Lookup"/>
      </xsd:simpleType>
    </xsd:element>
    <xsd:element name="LocPublishedDependentAssetsLookup" ma:index="82" nillable="true" ma:displayName="Loc Published Dependent Assets" ma:default="" ma:list="{72723BFE-42E4-4BFD-ABEC-91FC880F9EED}" ma:internalName="LocPublishedDependentAssetsLookup" ma:readOnly="true" ma:showField="PublishedDependentAssets" ma:web="29baff33-f40f-4664-8054-1bde3cabf4f6">
      <xsd:simpleType>
        <xsd:restriction base="dms:Lookup"/>
      </xsd:simpleType>
    </xsd:element>
    <xsd:element name="LocPublishedLinkedAssetsLookup" ma:index="83" nillable="true" ma:displayName="Loc Published Linked Assets" ma:default="" ma:list="{72723BFE-42E4-4BFD-ABEC-91FC880F9EED}" ma:internalName="LocPublishedLinkedAssetsLookup" ma:readOnly="true" ma:showField="PublishedLinkedAssets" ma:web="29baff33-f40f-4664-8054-1bde3cabf4f6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cb159bc7-6392-40eb-91ad-5e9404d69876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1DDBB892-E9C2-41BE-A746-120199994C31}" ma:internalName="Markets" ma:readOnly="false" ma:showField="MarketName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2513E2E7-E2AF-440C-8567-37153D3865E2}" ma:internalName="NumOfRatingsLookup" ma:readOnly="true" ma:showField="NumOfRating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2513E2E7-E2AF-440C-8567-37153D3865E2}" ma:internalName="PublishStatusLookup" ma:readOnly="false" ma:showField="PublishStatus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9e57b0ce-4b8f-49f5-b588-fc22682c04a3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9d66d6a4-c4b4-42e6-80e6-7373254461f0}" ma:internalName="TaxCatchAll" ma:showField="CatchAllData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9d66d6a4-c4b4-42e6-80e6-7373254461f0}" ma:internalName="TaxCatchAllLabel" ma:readOnly="true" ma:showField="CatchAllDataLabel" ma:web="29baff33-f40f-4664-8054-1bde3cabf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B7BABE-277A-4383-A47B-027C518DC4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26F6AD-F85C-46C9-BF8A-2278F01AB99E}">
  <ds:schemaRefs>
    <ds:schemaRef ds:uri="http://schemas.microsoft.com/office/2006/metadata/properties"/>
    <ds:schemaRef ds:uri="http://schemas.microsoft.com/office/infopath/2007/PartnerControls"/>
    <ds:schemaRef ds:uri="29baff33-f40f-4664-8054-1bde3cabf4f6"/>
  </ds:schemaRefs>
</ds:datastoreItem>
</file>

<file path=customXml/itemProps3.xml><?xml version="1.0" encoding="utf-8"?>
<ds:datastoreItem xmlns:ds="http://schemas.openxmlformats.org/officeDocument/2006/customXml" ds:itemID="{D922E4D9-E4A9-4211-8C71-3A744B7CD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aff33-f40f-4664-8054-1bde3cabf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Globalidad</Template>
  <TotalTime>751</TotalTime>
  <Words>1535</Words>
  <Application>Microsoft Office PowerPoint</Application>
  <PresentationFormat>Pokaz na ekranie (4:3)</PresentationFormat>
  <Paragraphs>246</Paragraphs>
  <Slides>31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Tema de Office</vt:lpstr>
      <vt:lpstr>Obraz - mapa bitowa</vt:lpstr>
      <vt:lpstr>Bezpieczeństwo  uczniów w sieci </vt:lpstr>
      <vt:lpstr>Prezentacja programu PowerPoint</vt:lpstr>
      <vt:lpstr>Uzależnienie  od urządzeń elektronicznych</vt:lpstr>
      <vt:lpstr>Wyniki badania „Młodzi Cyfrowi”, 2019 r. </vt:lpstr>
      <vt:lpstr>Wyniki badania „Młodzi Cyfrowi”, 2019 r. </vt:lpstr>
      <vt:lpstr>Wyniki badania „Młodzi Cyfrowi”, 2019 r. </vt:lpstr>
      <vt:lpstr>Wyniki badania „Młodzi Cyfrowi”, 2019 r. </vt:lpstr>
      <vt:lpstr>Wyniki badania „Młodzi Cyfrowi”, 2019 r. </vt:lpstr>
      <vt:lpstr>Wyniki badania „Młodzi Cyfrowi”, 2019 r. </vt:lpstr>
      <vt:lpstr>Fonoholizm – czynniki chroniące i czynniki ryzyka</vt:lpstr>
      <vt:lpstr>Fonoholizm – czynniki chroniące i czynniki ryzyka</vt:lpstr>
      <vt:lpstr>Fonoholizm – czynniki chroniące i czynniki ryzyka</vt:lpstr>
      <vt:lpstr>Fonoholizm – kiedy się zaczyna?</vt:lpstr>
      <vt:lpstr>Zagrożenia związane z tożsamością człowieka</vt:lpstr>
      <vt:lpstr>Zasady funkcjonowania w trójkącie cyfrowym</vt:lpstr>
      <vt:lpstr>Idea 3xR</vt:lpstr>
      <vt:lpstr>Cyberprzemoc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Niebezpieczne i szkodliwe treści w sieci Internet</vt:lpstr>
      <vt:lpstr>Prezentacja programu PowerPoint</vt:lpstr>
      <vt:lpstr>Gry komputerowe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Bezpieczeństwo  uczniów w sieci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 uczniów w sieci</dc:title>
  <dc:creator>Piotr Sado</dc:creator>
  <cp:lastModifiedBy>Piotr Sado</cp:lastModifiedBy>
  <cp:revision>77</cp:revision>
  <dcterms:created xsi:type="dcterms:W3CDTF">2021-11-04T15:24:52Z</dcterms:created>
  <dcterms:modified xsi:type="dcterms:W3CDTF">2021-11-05T22:12:08Z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0x010100CFA5F52AA0A00C4CBEF2A37681B2318F04009FDCD24A096B5E4C8184D4910FEB1A76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2010-12-01T12:18:33Z</vt:filetime>
  </property>
  <property fmtid="{D5CDD505-2E9C-101B-9397-08002B2CF9AE}" pid="9" name="PolicheckTimestamp">
    <vt:filetime>2011-04-28T15:51:50Z</vt:filetime>
  </property>
</Properties>
</file>